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5"/>
  </p:notesMasterIdLst>
  <p:sldIdLst>
    <p:sldId id="256" r:id="rId2"/>
    <p:sldId id="257" r:id="rId3"/>
    <p:sldId id="258" r:id="rId4"/>
    <p:sldId id="260" r:id="rId5"/>
    <p:sldId id="343" r:id="rId6"/>
    <p:sldId id="264" r:id="rId7"/>
    <p:sldId id="265" r:id="rId8"/>
    <p:sldId id="275" r:id="rId9"/>
    <p:sldId id="269" r:id="rId10"/>
    <p:sldId id="273" r:id="rId11"/>
    <p:sldId id="274" r:id="rId12"/>
    <p:sldId id="284" r:id="rId13"/>
    <p:sldId id="281" r:id="rId14"/>
    <p:sldId id="270" r:id="rId15"/>
    <p:sldId id="271" r:id="rId16"/>
    <p:sldId id="277" r:id="rId17"/>
    <p:sldId id="278" r:id="rId18"/>
    <p:sldId id="282" r:id="rId19"/>
    <p:sldId id="280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336" r:id="rId34"/>
    <p:sldId id="297" r:id="rId35"/>
    <p:sldId id="298" r:id="rId36"/>
    <p:sldId id="299" r:id="rId37"/>
    <p:sldId id="306" r:id="rId38"/>
    <p:sldId id="305" r:id="rId39"/>
    <p:sldId id="301" r:id="rId40"/>
    <p:sldId id="302" r:id="rId41"/>
    <p:sldId id="304" r:id="rId42"/>
    <p:sldId id="337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20" r:id="rId53"/>
    <p:sldId id="324" r:id="rId54"/>
    <p:sldId id="325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5D048-CA05-4590-B4E9-61D14EF195C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F3F63-FD03-42F7-B99D-0BCAB870D2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58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51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8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21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71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03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86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62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38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99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32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02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79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9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64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5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9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78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A1C9E2-95FF-4A98-99E6-E0B3BEA291DA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8C8487-6153-402A-8D3E-5E5D8533D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4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com.tr/url?sa=i&amp;rct=j&amp;q=&amp;esrc=s&amp;source=images&amp;cd=&amp;ved=0ahUKEwjPkOSa47DMAhUHWhQKHYQWCTgQjRwIBw&amp;url=http://www.usakhsm.gov.tr/&amp;bvm=bv.120853415,d.bGs&amp;psig=AFQjCNFH01CCZtsKJwoSsedo6MXqbboGNg&amp;ust=1461913187058727" TargetMode="External"/><Relationship Id="rId7" Type="http://schemas.openxmlformats.org/officeDocument/2006/relationships/hyperlink" Target="http://www.google.com.tr/url?sa=i&amp;rct=j&amp;q=&amp;esrc=s&amp;source=images&amp;cd=&amp;cad=rja&amp;uact=8&amp;ved=0ahUKEwjA3778uJ7TAhVoM5oKHe9jB1IQjRwIBw&amp;url=http://okulsagligi.meb.gov.tr/index.php?Git=Projeler&amp;sayfa=ProjeOku&amp;id=2&amp;bvm=bv.152180690,d.bGs&amp;psig=AFQjCNHapzHyuIEetozqW28GI933iGNJ_g&amp;ust=1492069569183710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www.google.com.tr/url?sa=i&amp;rct=j&amp;q=&amp;esrc=s&amp;source=images&amp;cd=&amp;cad=rja&amp;uact=8&amp;ved=0ahUKEwi_g--guZ7TAhUFAZoKHSVCDAgQjRwIBw&amp;url=http://www.kiu.edu.tr/saglik-hizmetleri-anestezi/&amp;bvm=bv.152180690,d.bGs&amp;psig=AFQjCNHapzHyuIEetozqW28GI933iGNJ_g&amp;ust=1492069569183710" TargetMode="External"/><Relationship Id="rId5" Type="http://schemas.openxmlformats.org/officeDocument/2006/relationships/hyperlink" Target="http://www.google.com.tr/url?sa=i&amp;rct=j&amp;q=&amp;esrc=s&amp;source=images&amp;cd=&amp;cad=rja&amp;uact=8&amp;ved=&amp;url=http://www.guroymak1noluasm.com/asm/hastaliklar/agiz-dis-sagligi/&amp;bvm=bv.120853415,d.bGs&amp;psig=AFQjCNH4M4UDpseXfWpM6onimDmR0w9joQ&amp;ust=1461913540834198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google.com.tr/url?sa=i&amp;rct=j&amp;q=&amp;esrc=s&amp;source=images&amp;cd=&amp;cad=rja&amp;uact=8&amp;ved=0ahUKEwiuqO-R8LDMAhVFPxQKHRZ2AwQQjRwIBw&amp;url=http://illedesaglik.com/category/kose-yazilari-kose-yazilari/&amp;bvm=bv.120853415,d.bGs&amp;psig=AFQjCNHTYYfw2Ni7eVp-ldZBOIV6dw7hxQ&amp;ust=1461917109738564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0995" y="2967335"/>
            <a:ext cx="470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tr-T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875" y="1957700"/>
            <a:ext cx="8681886" cy="2274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etin kutusu 7"/>
          <p:cNvSpPr txBox="1"/>
          <p:nvPr/>
        </p:nvSpPr>
        <p:spPr>
          <a:xfrm>
            <a:off x="6184490" y="5742039"/>
            <a:ext cx="514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İL MİLLİ EĞİTİM MÜDÜRLÜĞÜ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-1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68844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SAĞLIĞI YÖNETİM EKİBİ 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161309" y="1026927"/>
            <a:ext cx="8049491" cy="3434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algn="ctr" eaLnBrk="0" hangingPunct="0">
              <a:lnSpc>
                <a:spcPct val="120000"/>
              </a:lnSpc>
              <a:tabLst>
                <a:tab pos="338138" algn="l"/>
              </a:tabLst>
            </a:pPr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HER </a:t>
            </a:r>
            <a:r>
              <a:rPr lang="tr-T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OKULDA</a:t>
            </a:r>
          </a:p>
          <a:p>
            <a:pPr indent="0" algn="ctr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 </a:t>
            </a:r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Bir idareci,</a:t>
            </a:r>
          </a:p>
          <a:p>
            <a:pPr indent="0" algn="ctr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 Bir öğretmen, </a:t>
            </a:r>
          </a:p>
          <a:p>
            <a:pPr indent="0" algn="ctr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- Bir öğrenci, </a:t>
            </a:r>
          </a:p>
          <a:p>
            <a:pPr indent="0" algn="ctr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- Bir okul aile birliği üyesinden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oluşan</a:t>
            </a:r>
          </a:p>
          <a:p>
            <a:pPr indent="0" algn="ctr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OKUL SAĞLIĞI YÖNETİM EKİBİ 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olmalıdır. </a:t>
            </a:r>
          </a:p>
          <a:p>
            <a:pPr marL="628650" indent="-342900" algn="just" eaLnBrk="0" hangingPunct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38138" algn="l"/>
              </a:tabLst>
            </a:pPr>
            <a:endParaRPr lang="tr-TR" b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140542" y="4336044"/>
            <a:ext cx="10677832" cy="14453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38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Okulda bulunduğu takdirde </a:t>
            </a:r>
            <a:r>
              <a:rPr lang="tr-TR" sz="38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sağlık çalışanı ve rehber öğretmen </a:t>
            </a:r>
            <a:r>
              <a:rPr lang="tr-TR" sz="38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ekibin </a:t>
            </a:r>
            <a:r>
              <a:rPr lang="tr-TR" sz="38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doğal üyesi</a:t>
            </a:r>
            <a:r>
              <a:rPr lang="tr-TR" sz="38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dir.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68844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6685" y="929481"/>
            <a:ext cx="9869351" cy="5415901"/>
          </a:xfrm>
        </p:spPr>
        <p:txBody>
          <a:bodyPr>
            <a:normAutofit lnSpcReduction="10000"/>
          </a:bodyPr>
          <a:lstStyle/>
          <a:p>
            <a:pPr marL="285750" lvl="1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Okul Değerlendirme 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Ekipleri 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Millî Eğitim Bakanlığı’na </a:t>
            </a:r>
            <a:endParaRPr lang="tr-T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bağlı tüm  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resmi ve özel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lvl="1" indent="-457200">
              <a:buFontTx/>
              <a:buChar char="-"/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Okulöncesi 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(anaokulu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457200" lvl="1" indent="-457200">
              <a:buFontTx/>
              <a:buChar char="-"/>
            </a:pP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lkokul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buFontTx/>
              <a:buChar char="-"/>
            </a:pP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rtaokul 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Liseler,</a:t>
            </a:r>
          </a:p>
          <a:p>
            <a:pPr marL="457200" lvl="1" indent="-457200">
              <a:buFontTx/>
              <a:buChar char="-"/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Pansiyonlu 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okullar ile 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Mesleki Eğitim Merkezleri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buFontTx/>
              <a:buChar char="-"/>
            </a:pP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zel Eğitim İş 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uygulama merkezleri, </a:t>
            </a:r>
            <a:endParaRPr lang="tr-T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buFontTx/>
              <a:buChar char="-"/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Özel Eğitim Mesleki 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eğitim merkezlerinin izleme değerlendirme çalışmalarını yürütecektir. </a:t>
            </a:r>
          </a:p>
          <a:p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20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484311" y="1750142"/>
            <a:ext cx="10018713" cy="2585884"/>
          </a:xfrm>
        </p:spPr>
        <p:txBody>
          <a:bodyPr>
            <a:normAutofit/>
          </a:bodyPr>
          <a:lstStyle/>
          <a:p>
            <a:r>
              <a:rPr lang="tr-TR" b="1" dirty="0" smtClean="0">
                <a:ln w="11430"/>
                <a:solidFill>
                  <a:srgbClr val="C00000"/>
                </a:solidFill>
                <a:latin typeface="Calibri"/>
              </a:rPr>
              <a:t>il </a:t>
            </a:r>
            <a:r>
              <a:rPr lang="tr-TR" b="1" dirty="0">
                <a:ln w="11430"/>
                <a:solidFill>
                  <a:srgbClr val="C00000"/>
                </a:solidFill>
                <a:latin typeface="Calibri"/>
              </a:rPr>
              <a:t>Milli Eğitim </a:t>
            </a:r>
            <a:r>
              <a:rPr lang="tr-TR" b="1" dirty="0" smtClean="0">
                <a:ln w="11430"/>
                <a:solidFill>
                  <a:srgbClr val="C00000"/>
                </a:solidFill>
                <a:latin typeface="Calibri"/>
              </a:rPr>
              <a:t>Müdürlüğü Tarafından Yapılan  </a:t>
            </a:r>
            <a:r>
              <a:rPr lang="tr-TR" b="1" dirty="0">
                <a:ln w="11430"/>
                <a:solidFill>
                  <a:srgbClr val="C00000"/>
                </a:solidFill>
                <a:latin typeface="Calibri"/>
              </a:rPr>
              <a:t>Çalışmalar</a:t>
            </a:r>
            <a:br>
              <a:rPr lang="tr-TR" b="1" dirty="0">
                <a:ln w="11430"/>
                <a:solidFill>
                  <a:srgbClr val="C00000"/>
                </a:solidFill>
                <a:latin typeface="Calibri"/>
              </a:rPr>
            </a:b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6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2387" y="1986115"/>
            <a:ext cx="10903974" cy="5053781"/>
          </a:xfrm>
        </p:spPr>
        <p:txBody>
          <a:bodyPr>
            <a:normAutofit/>
          </a:bodyPr>
          <a:lstStyle/>
          <a:p>
            <a:pPr lvl="0"/>
            <a:r>
              <a:rPr lang="tr-TR" sz="3100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Oku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tr-TR" sz="3100" spc="14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tr-TR" sz="31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tr-TR" sz="31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ğ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tr-TR" sz="3100" spc="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ı</a:t>
            </a:r>
            <a:r>
              <a:rPr lang="tr-TR" sz="31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ğ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ı</a:t>
            </a:r>
            <a:r>
              <a:rPr lang="tr-TR" sz="3100" spc="1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</a:t>
            </a:r>
            <a:r>
              <a:rPr lang="tr-TR" sz="31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metle</a:t>
            </a:r>
            <a:r>
              <a:rPr lang="tr-TR" sz="3100" spc="-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</a:t>
            </a:r>
            <a:r>
              <a:rPr lang="tr-TR" sz="3100" spc="-1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İş</a:t>
            </a:r>
            <a:r>
              <a:rPr lang="tr-TR" sz="3100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birl</a:t>
            </a:r>
            <a:r>
              <a:rPr lang="tr-TR" sz="3100" spc="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tr-TR" sz="31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ğ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tr-TR" sz="3100" spc="1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Protokol</a:t>
            </a:r>
            <a:r>
              <a:rPr lang="tr-TR" sz="31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-1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tr-TR" sz="31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gulama</a:t>
            </a:r>
            <a:r>
              <a:rPr lang="tr-TR" sz="3100" spc="1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Kıl</a:t>
            </a:r>
            <a:r>
              <a:rPr lang="tr-TR" sz="3100" spc="-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tr-TR" sz="31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</a:t>
            </a:r>
            <a:r>
              <a:rPr lang="tr-TR" sz="3100" spc="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tr-TR" sz="31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31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doğrultusunda </a:t>
            </a:r>
            <a:br>
              <a:rPr lang="tr-TR" sz="3100" spc="-3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tr-TR" sz="31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İlçe </a:t>
            </a:r>
            <a:r>
              <a:rPr lang="tr-TR" sz="31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Okul Sağlığı </a:t>
            </a:r>
            <a:r>
              <a:rPr lang="tr-TR" sz="31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Kurulu oluşturulmuş ve çalışmalarına başlamıştır. </a:t>
            </a:r>
            <a: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tr-TR" sz="31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tr-TR" sz="31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/>
            </a:r>
            <a:br>
              <a:rPr lang="tr-TR" sz="31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tr-TR" sz="31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/>
            </a:r>
            <a:br>
              <a:rPr lang="tr-TR" sz="31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tr-TR" sz="31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 Milli Eğitim Müdürlüğü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509" y="1484671"/>
            <a:ext cx="10067513" cy="43201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Okullarda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yapılacak izleme ve değerlendirme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çalışmaları İlçe Sağlık Müdürlüğü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ve i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lçe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Millî Eğitim Müdürlüğü tarafından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eşgüdümlü gerçekleştirilecektir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. </a:t>
            </a: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4813" y="1101213"/>
            <a:ext cx="10018713" cy="5260258"/>
          </a:xfrm>
        </p:spPr>
        <p:txBody>
          <a:bodyPr>
            <a:normAutofit/>
          </a:bodyPr>
          <a:lstStyle/>
          <a:p>
            <a:pPr marL="0" lvl="0" indent="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dirty="0" smtClean="0">
                <a:ea typeface="Times New Roman" pitchFamily="18" charset="0"/>
                <a:cs typeface="Times New Roman" pitchFamily="18" charset="0"/>
              </a:rPr>
              <a:t>* </a:t>
            </a:r>
            <a:r>
              <a:rPr lang="tr-T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İlçelerde;</a:t>
            </a:r>
          </a:p>
          <a:p>
            <a:pPr marL="0" lvl="0" indent="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Okul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Sağlığı izleme ve değerlendirme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çalışmalarını yürütmek için;</a:t>
            </a:r>
          </a:p>
          <a:p>
            <a:pPr marL="360000" lvl="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92000"/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İlçe Millî Eğitim Müdürlüğünden 2 (iki) kişi</a:t>
            </a:r>
          </a:p>
          <a:p>
            <a:pPr marL="360000" lvl="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92000"/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İlçe Sağlık Müdürlüğünden 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2 (iki) kişi olmak üzere </a:t>
            </a:r>
          </a:p>
          <a:p>
            <a:pPr marL="0" lvl="0" indent="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2000"/>
              <a:buNone/>
            </a:pP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4 (dört) kişiden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oluşan ‘’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Okul Değerlendirme Ekipleri’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oluşturulmuştur</a:t>
            </a:r>
            <a:r>
              <a:rPr lang="tr-T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lvl="0" indent="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2000"/>
              <a:buNone/>
            </a:pP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endParaRPr lang="tr-TR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>
              <a:lnSpc>
                <a:spcPct val="130000"/>
              </a:lnSpc>
              <a:buSzPct val="92000"/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 Okul Değerlendirme Ekipleri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Okulda Sağlığın Korunması ve Geliştirilmesi Programı Uygulama kılavuzu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ekinde yer alan formları kullanarak okullarda değerlendirme yapacaktır. </a:t>
            </a:r>
            <a:endParaRPr lang="tr-TR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>
              <a:lnSpc>
                <a:spcPct val="130000"/>
              </a:lnSpc>
              <a:buSzPct val="92000"/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***( okullar bu formu kontrol listesi olarak kullanabilir)</a:t>
            </a:r>
            <a:endParaRPr lang="tr-TR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68844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DEĞERLENDİRME EKİPLERİ 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68844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1484310" y="1179871"/>
            <a:ext cx="10018713" cy="4906297"/>
          </a:xfrm>
        </p:spPr>
        <p:txBody>
          <a:bodyPr/>
          <a:lstStyle/>
          <a:p>
            <a:pPr marL="285750" lvl="1"/>
            <a:r>
              <a:rPr lang="tr-TR" sz="32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İlçe Milli Eğitim Müdürlüğü; </a:t>
            </a:r>
            <a:endParaRPr lang="tr-TR" sz="3200" b="1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lvl="1" indent="0">
              <a:buNone/>
            </a:pPr>
            <a:r>
              <a:rPr lang="tr-TR" sz="32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Okul Değerlendirme Ekibi  </a:t>
            </a:r>
            <a:r>
              <a:rPr lang="tr-TR" sz="3200" dirty="0">
                <a:latin typeface="Calibri" pitchFamily="34" charset="0"/>
                <a:ea typeface="Verdana" pitchFamily="34" charset="0"/>
                <a:cs typeface="Calibri" pitchFamily="34" charset="0"/>
              </a:rPr>
              <a:t>tarafından okullarda yapılacak izleme ve değerlendirme çalışmalarını okul yönetimlerine </a:t>
            </a:r>
            <a:endParaRPr lang="tr-TR" sz="32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lvl="1" indent="0">
              <a:buNone/>
            </a:pPr>
            <a:r>
              <a:rPr lang="tr-TR" sz="32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*</a:t>
            </a:r>
            <a:r>
              <a:rPr lang="tr-TR" sz="3200" dirty="0">
                <a:latin typeface="Calibri" pitchFamily="34" charset="0"/>
                <a:ea typeface="Verdana" pitchFamily="34" charset="0"/>
                <a:cs typeface="Calibri" pitchFamily="34" charset="0"/>
              </a:rPr>
              <a:t>Ö</a:t>
            </a:r>
            <a:r>
              <a:rPr lang="tr-TR" sz="32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nceden </a:t>
            </a:r>
            <a:r>
              <a:rPr lang="tr-TR" sz="3200" dirty="0">
                <a:latin typeface="Calibri" pitchFamily="34" charset="0"/>
                <a:ea typeface="Verdana" pitchFamily="34" charset="0"/>
                <a:cs typeface="Calibri" pitchFamily="34" charset="0"/>
              </a:rPr>
              <a:t>bildirecek, </a:t>
            </a:r>
            <a:endParaRPr lang="tr-TR" sz="32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lvl="1" indent="0">
              <a:buNone/>
            </a:pPr>
            <a:r>
              <a:rPr lang="tr-TR" sz="32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*</a:t>
            </a:r>
            <a:r>
              <a:rPr lang="tr-TR" sz="3200" dirty="0">
                <a:latin typeface="Calibri" pitchFamily="34" charset="0"/>
                <a:ea typeface="Verdana" pitchFamily="34" charset="0"/>
                <a:cs typeface="Calibri" pitchFamily="34" charset="0"/>
              </a:rPr>
              <a:t>O</a:t>
            </a:r>
            <a:r>
              <a:rPr lang="tr-TR" sz="32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kullarda </a:t>
            </a:r>
            <a:r>
              <a:rPr lang="tr-TR" sz="3200" dirty="0">
                <a:latin typeface="Calibri" pitchFamily="34" charset="0"/>
                <a:ea typeface="Verdana" pitchFamily="34" charset="0"/>
                <a:cs typeface="Calibri" pitchFamily="34" charset="0"/>
              </a:rPr>
              <a:t>gerekli hazırlıkların yapılmasını sağlayacak, </a:t>
            </a:r>
            <a:r>
              <a:rPr lang="tr-TR" sz="32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*İzleme </a:t>
            </a:r>
            <a:r>
              <a:rPr lang="tr-TR" sz="3200" dirty="0">
                <a:latin typeface="Calibri" pitchFamily="34" charset="0"/>
                <a:ea typeface="Verdana" pitchFamily="34" charset="0"/>
                <a:cs typeface="Calibri" pitchFamily="34" charset="0"/>
              </a:rPr>
              <a:t>ve değerlendirme çalışmalarına katılacaktır.</a:t>
            </a:r>
          </a:p>
          <a:p>
            <a:pPr marL="0" indent="0">
              <a:buNone/>
            </a:pP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 Milli Eğitim Müdürlüğü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89261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1484310" y="668595"/>
            <a:ext cx="10018713" cy="5122606"/>
          </a:xfrm>
        </p:spPr>
        <p:txBody>
          <a:bodyPr/>
          <a:lstStyle/>
          <a:p>
            <a:pPr marL="285750" lvl="1"/>
            <a:r>
              <a:rPr lang="tr-TR" sz="32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Program kapsamında okul değerlendirmeleri için okulların açık olduğu dönemde (eğitim - öğretim takvimi içinde), okul ziyaretleri gerçekleştirilecek olup, bu kapsamda eklerde yer alan formlar kullanılacaktır</a:t>
            </a:r>
            <a:r>
              <a:rPr lang="tr-TR" sz="32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</a:p>
          <a:p>
            <a:pPr marL="285750" lvl="1"/>
            <a:r>
              <a:rPr lang="tr-TR" sz="32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İlçeler tarafından yapılan planlama doğrultusunda Okul ziyaretleri başlatılacaktır.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 Milli Eğitim Müdürlüğü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9033" y="924232"/>
            <a:ext cx="10273992" cy="5732207"/>
          </a:xfrm>
        </p:spPr>
        <p:txBody>
          <a:bodyPr>
            <a:noAutofit/>
          </a:bodyPr>
          <a:lstStyle/>
          <a:p>
            <a:pPr algn="l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*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İlçe 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Millî  Eğitim 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Müdürlüğü  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bölgesinde 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bulunan 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okullarda oluşturulan okul sağlığı yönetim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ekiplerine</a:t>
            </a:r>
            <a:b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« Okulda Sağlığın Korunması ve Geliştirilmesi Programını» tanıtmak amacı ile toplantılar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planlayacaktır.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**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Yapılacak tanıtımda, </a:t>
            </a:r>
            <a:b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-Programın amaç, hedef ve beklentileri açıklanacak  ve okulların yapması gereken hazırlıklar hakkında bilgi verilecektir. </a:t>
            </a:r>
            <a:b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995947" y="707923"/>
            <a:ext cx="9507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ea typeface="Verdana" pitchFamily="34" charset="0"/>
                <a:cs typeface="Arial" pitchFamily="34" charset="0"/>
              </a:rPr>
              <a:t/>
            </a:r>
            <a:br>
              <a:rPr lang="tr-TR" dirty="0">
                <a:ea typeface="Verdana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 Milli Eğitim Müdürlüğü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61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0206" y="1268361"/>
            <a:ext cx="10342817" cy="452283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tr-TR" sz="3600" b="1" dirty="0">
                <a:ln w="1143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 Yönetimleri </a:t>
            </a:r>
          </a:p>
          <a:p>
            <a:pPr marL="0" indent="0" algn="ctr">
              <a:buNone/>
              <a:defRPr/>
            </a:pPr>
            <a:r>
              <a:rPr lang="tr-TR" sz="3600" b="1" dirty="0">
                <a:ln w="1143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Tarafından Yapılması Gereken Çalışmalar</a:t>
            </a:r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11" y="551438"/>
            <a:ext cx="8857085" cy="5574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41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35974"/>
            <a:ext cx="10018713" cy="6223819"/>
          </a:xfrm>
        </p:spPr>
        <p:txBody>
          <a:bodyPr>
            <a:normAutofit/>
          </a:bodyPr>
          <a:lstStyle/>
          <a:p>
            <a:pPr indent="0" algn="just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Program kapsamında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;</a:t>
            </a:r>
          </a:p>
          <a:p>
            <a:pPr indent="0" algn="just" eaLnBrk="0" hangingPunct="0">
              <a:lnSpc>
                <a:spcPct val="120000"/>
              </a:lnSpc>
              <a:tabLst>
                <a:tab pos="338138" algn="l"/>
              </a:tabLst>
            </a:pPr>
            <a:endParaRPr lang="tr-TR" b="1" dirty="0">
              <a:ea typeface="Times New Roman" pitchFamily="18" charset="0"/>
              <a:cs typeface="Times New Roman" pitchFamily="18" charset="0"/>
            </a:endParaRPr>
          </a:p>
          <a:p>
            <a:pPr indent="0" algn="just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endParaRPr lang="tr-TR" b="1" dirty="0">
              <a:ea typeface="Times New Roman" pitchFamily="18" charset="0"/>
              <a:cs typeface="Times New Roman" pitchFamily="18" charset="0"/>
            </a:endParaRPr>
          </a:p>
          <a:p>
            <a:pPr indent="0" algn="just" eaLnBrk="0" hangingPunct="0">
              <a:lnSpc>
                <a:spcPct val="120000"/>
              </a:lnSpc>
              <a:tabLst>
                <a:tab pos="338138" algn="l"/>
              </a:tabLst>
            </a:pPr>
            <a:endParaRPr lang="tr-TR" sz="900" b="1" dirty="0">
              <a:ea typeface="Times New Roman" pitchFamily="18" charset="0"/>
              <a:cs typeface="Times New Roman" pitchFamily="18" charset="0"/>
            </a:endParaRPr>
          </a:p>
          <a:p>
            <a:pPr indent="0" algn="just" eaLnBrk="0" hangingPunct="0">
              <a:lnSpc>
                <a:spcPct val="120000"/>
              </a:lnSpc>
              <a:buFont typeface="Wingdings" pitchFamily="2" charset="2"/>
              <a:buChar char="Ø"/>
              <a:tabLst>
                <a:tab pos="338138" algn="l"/>
              </a:tabLst>
            </a:pPr>
            <a:r>
              <a:rPr lang="tr-TR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Okul yönetimi,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Program bileşenlerinin 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;</a:t>
            </a:r>
          </a:p>
          <a:p>
            <a:pPr indent="0" algn="just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-Sağlık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Hizmetleri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</a:p>
          <a:p>
            <a:pPr indent="0" algn="just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Sağlıklı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ve Güvenli Okul Çevresi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</a:p>
          <a:p>
            <a:pPr indent="0" algn="just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tr-TR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Sağlıklı Beslenme- </a:t>
            </a:r>
            <a:r>
              <a:rPr lang="tr-T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gereklerini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yerine getirmelidir.</a:t>
            </a:r>
          </a:p>
          <a:p>
            <a:pPr indent="0" algn="just" eaLnBrk="0" hangingPunct="0">
              <a:lnSpc>
                <a:spcPct val="120000"/>
              </a:lnSpc>
              <a:buNone/>
              <a:tabLst>
                <a:tab pos="338138" algn="l"/>
              </a:tabLst>
            </a:pPr>
            <a:r>
              <a:rPr lang="tr-TR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               (Form-3)</a:t>
            </a:r>
            <a:endParaRPr lang="tr-TR" sz="24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indent="0" algn="just" eaLnBrk="0" hangingPunct="0">
              <a:lnSpc>
                <a:spcPct val="120000"/>
              </a:lnSpc>
              <a:buFont typeface="Wingdings" pitchFamily="2" charset="2"/>
              <a:buChar char="Ø"/>
              <a:tabLst>
                <a:tab pos="338138" algn="l"/>
              </a:tabLst>
            </a:pP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Okulda bulunduğu takdirde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sağlık çalışanı 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ve </a:t>
            </a:r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rehber öğretmen</a:t>
            </a:r>
            <a:r>
              <a:rPr lang="tr-T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ekibin doğal üyesidir.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84310" y="943860"/>
            <a:ext cx="8633084" cy="9787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6" algn="just" defTabSz="457200" eaLnBrk="0" hangingPunc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Wingdings" pitchFamily="2" charset="2"/>
              <a:buChar char="Ø"/>
              <a:tabLst>
                <a:tab pos="338138" algn="l"/>
              </a:tabLst>
            </a:pPr>
            <a:r>
              <a:rPr lang="tr-TR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Okulun</a:t>
            </a: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bir idareci, bir öğretmen, bir öğrenci, bir okul aile birliği üyesinden oluşan </a:t>
            </a:r>
            <a:r>
              <a:rPr lang="tr-TR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Okul Sağlığı Yönetim Ekibi </a:t>
            </a: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olmalıdır.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63626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8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8026" y="845575"/>
            <a:ext cx="10214997" cy="5771536"/>
          </a:xfrm>
        </p:spPr>
        <p:txBody>
          <a:bodyPr>
            <a:normAutofit fontScale="92500" lnSpcReduction="10000"/>
          </a:bodyPr>
          <a:lstStyle/>
          <a:p>
            <a:pPr marL="0" lvl="2" algn="just">
              <a:buFont typeface="Wingdings" pitchFamily="2" charset="2"/>
              <a:buChar char="Ø"/>
            </a:pPr>
            <a:endParaRPr lang="tr-TR" sz="2400" b="1" dirty="0" smtClean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lvl="2" algn="just">
              <a:buFont typeface="Wingdings" pitchFamily="2" charset="2"/>
              <a:buChar char="Ø"/>
            </a:pPr>
            <a:r>
              <a:rPr lang="tr-TR" sz="24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Okul </a:t>
            </a:r>
            <a:r>
              <a:rPr lang="tr-TR" sz="2400" b="1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yönetimi, değerlendirme öncesinde, yapılan iş ve işlemlerle </a:t>
            </a:r>
            <a:endParaRPr lang="tr-TR" sz="2400" b="1" dirty="0" smtClean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lvl="2" indent="0" algn="just">
              <a:buNone/>
            </a:pPr>
            <a:r>
              <a:rPr lang="tr-TR" sz="24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ilgili </a:t>
            </a:r>
            <a:r>
              <a:rPr lang="tr-TR" sz="2400" b="1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tüm dokümanları içeren dosyayı hazırlamalıdır. </a:t>
            </a:r>
            <a:endParaRPr lang="tr-TR" sz="2400" b="1" dirty="0" smtClean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lvl="2" indent="0" algn="just">
              <a:buNone/>
            </a:pPr>
            <a:r>
              <a:rPr lang="tr-TR" sz="24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«OKUL SAĞLIĞI PROGRAMI UYGULAMALARI»  DOSYASI</a:t>
            </a:r>
          </a:p>
          <a:p>
            <a:pPr marL="0" lvl="2" indent="0" algn="just">
              <a:buNone/>
            </a:pPr>
            <a:r>
              <a:rPr lang="tr-TR" sz="24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*</a:t>
            </a:r>
            <a:r>
              <a:rPr lang="tr-TR" sz="24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Dosya içerisinde</a:t>
            </a:r>
            <a:r>
              <a:rPr lang="tr-TR" sz="24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;</a:t>
            </a:r>
            <a:endParaRPr lang="tr-TR" sz="2400" b="1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1</a:t>
            </a:r>
            <a:r>
              <a:rPr lang="tr-TR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-Okul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Sağlığı Yönetim Ekibi </a:t>
            </a:r>
            <a:r>
              <a:rPr lang="tr-TR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üye listesi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(Ek 2a),</a:t>
            </a:r>
          </a:p>
          <a:p>
            <a:pPr marL="0" indent="0" algn="just">
              <a:buNone/>
            </a:pPr>
            <a:r>
              <a:rPr lang="tr-TR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2-Okul </a:t>
            </a:r>
            <a:r>
              <a:rPr lang="tr-TR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Sağlığı Planı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(Ek 2b),</a:t>
            </a:r>
          </a:p>
          <a:p>
            <a:pPr marL="0" indent="0" algn="just">
              <a:buNone/>
            </a:pPr>
            <a:r>
              <a:rPr lang="tr-TR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3-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 Öğrenci muayene, </a:t>
            </a:r>
            <a:r>
              <a:rPr lang="tr-TR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aşı ve tarama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sonuçlarının sayısal verileri,</a:t>
            </a:r>
          </a:p>
          <a:p>
            <a:pPr marL="0" indent="0" algn="just">
              <a:buNone/>
            </a:pPr>
            <a:r>
              <a:rPr lang="tr-TR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4-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 </a:t>
            </a:r>
            <a:r>
              <a:rPr lang="tr-TR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Rehberlik hizmetleri planı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raporları/kayıtları, sayısal verileri,</a:t>
            </a:r>
          </a:p>
          <a:p>
            <a:pPr marL="0" indent="0" algn="just">
              <a:buNone/>
            </a:pPr>
            <a:r>
              <a:rPr lang="tr-TR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5-</a:t>
            </a:r>
            <a:r>
              <a:rPr lang="tr-TR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Sağlıkla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ilgili konularda </a:t>
            </a:r>
            <a:r>
              <a:rPr lang="tr-TR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öğrenci, okul çalışanları ve velilere yönelik olarak yapılan eğitimlere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ait dokümanlar ve kayıt/katılım formları,</a:t>
            </a:r>
          </a:p>
          <a:p>
            <a:pPr marL="0" indent="0" algn="just">
              <a:buNone/>
            </a:pPr>
            <a:r>
              <a:rPr lang="tr-TR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6-</a:t>
            </a:r>
            <a:r>
              <a:rPr lang="tr-TR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Program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kapsamında gerçekleştirilen </a:t>
            </a:r>
            <a:r>
              <a:rPr lang="tr-TR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etkinliklere </a:t>
            </a:r>
            <a:r>
              <a:rPr lang="tr-TR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ait belgeler (fotoğraf, kayıt/katılım formları, afiş ve broşür gibi),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115743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6182" y="235974"/>
            <a:ext cx="10186842" cy="63123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b="1" dirty="0" smtClean="0">
              <a:ea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7-</a:t>
            </a:r>
            <a:r>
              <a:rPr lang="tr-TR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tr-TR" sz="2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Kantin, yemekhane, kafeterya, büfe, çay ocağı ve </a:t>
            </a:r>
            <a:endParaRPr lang="tr-TR" sz="28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pansiyon </a:t>
            </a:r>
            <a:r>
              <a:rPr lang="tr-TR" sz="2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vb. </a:t>
            </a:r>
            <a:r>
              <a:rPr lang="tr-TR" sz="2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çalışanlarının </a:t>
            </a:r>
            <a:r>
              <a:rPr lang="tr-TR" sz="28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hijyen eğitimi </a:t>
            </a:r>
            <a:r>
              <a:rPr lang="tr-TR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belgeleri</a:t>
            </a:r>
            <a:r>
              <a:rPr lang="tr-TR" sz="2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8-</a:t>
            </a:r>
            <a:r>
              <a:rPr lang="tr-TR" sz="2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 Okul tarafından, yemekhane, kantin, kafeterya, büfe, çay ocağı ve gıda depolarının “Okul Kantinlerinde Satılacak Gıdalar ve Eğitim Kurumlarındaki </a:t>
            </a:r>
            <a:r>
              <a:rPr lang="tr-TR" sz="2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Gıda İşletmelerinin Hijyen Yönünden Denetlenmesi Genelgesi” eklerinde yer alan Kontrol ve Denetim Formu</a:t>
            </a:r>
            <a:r>
              <a:rPr lang="tr-TR" sz="2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” ile en az ayda bir kez denetlendiğine dair belgeler,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9-</a:t>
            </a:r>
            <a:r>
              <a:rPr lang="tr-TR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Personel </a:t>
            </a:r>
            <a:r>
              <a:rPr lang="tr-TR" sz="2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ilkyardım sertifikaları,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10-</a:t>
            </a:r>
            <a:r>
              <a:rPr lang="tr-TR" sz="2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tr-TR" sz="28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Varsa </a:t>
            </a:r>
            <a:r>
              <a:rPr lang="tr-TR" sz="2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Beslenme Dostu Okul ve/veya Beyaz Bayrak sertifikalarının </a:t>
            </a:r>
            <a:r>
              <a:rPr lang="tr-TR" sz="28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birer örneği yer almalıdır</a:t>
            </a:r>
            <a:r>
              <a:rPr lang="tr-TR" sz="28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(Artık bu projeler yürürlükte bulunmamaktadır. )</a:t>
            </a:r>
            <a:endParaRPr lang="tr-TR" sz="2800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143452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1" y="186813"/>
            <a:ext cx="10018713" cy="1573162"/>
          </a:xfrm>
        </p:spPr>
        <p:txBody>
          <a:bodyPr/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ÖNEMLİ</a:t>
            </a:r>
            <a:endParaRPr lang="tr-TR" b="1" dirty="0"/>
          </a:p>
        </p:txBody>
      </p:sp>
      <p:sp>
        <p:nvSpPr>
          <p:cNvPr id="4" name="Oval 3"/>
          <p:cNvSpPr/>
          <p:nvPr/>
        </p:nvSpPr>
        <p:spPr>
          <a:xfrm>
            <a:off x="1484311" y="1622323"/>
            <a:ext cx="10432026" cy="50734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Değerlendirme öncesi okul yönetimi tarafından dosya tamamlanmış olmalı ve değerlendirme ekibine sunulmalıdır. Dosyanın eksik olması veya hazır olmaması durumunda okul değerlendirmesi başlatılmamalıdır.</a:t>
            </a:r>
            <a:endParaRPr lang="tr-TR" sz="2800" b="1" dirty="0">
              <a:solidFill>
                <a:schemeClr val="tx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5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82994" y="981374"/>
            <a:ext cx="9920030" cy="4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415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EK – 2a: OKUL SAĞLIĞI YÖNETİM EKİBİ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22653"/>
              </p:ext>
            </p:extLst>
          </p:nvPr>
        </p:nvGraphicFramePr>
        <p:xfrm>
          <a:off x="1198664" y="1628800"/>
          <a:ext cx="10512597" cy="4536504"/>
        </p:xfrm>
        <a:graphic>
          <a:graphicData uri="http://schemas.openxmlformats.org/drawingml/2006/table">
            <a:tbl>
              <a:tblPr/>
              <a:tblGrid>
                <a:gridCol w="819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2700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Sıra </a:t>
                      </a:r>
                      <a:r>
                        <a:rPr lang="tr-TR" sz="1800" b="1" spc="-10" dirty="0" smtClean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tr-TR" sz="1800" b="1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dı Soyadı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tr-TR" sz="1800" b="1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nva</a:t>
                      </a:r>
                      <a:r>
                        <a:rPr lang="tr-TR" sz="1800" b="1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tr-TR" sz="1800" b="1" spc="-10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örevi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İ</a:t>
                      </a:r>
                      <a:r>
                        <a:rPr lang="tr-TR" sz="1800" b="1" spc="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800" b="1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8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06705" marR="305435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06705" marR="305435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06705" marR="305435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06705" marR="305435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8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06705" marR="305435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8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06705" marR="305435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674133"/>
            <a:ext cx="10018713" cy="2137893"/>
          </a:xfrm>
        </p:spPr>
        <p:txBody>
          <a:bodyPr>
            <a:normAutofit lnSpcReduction="10000"/>
          </a:bodyPr>
          <a:lstStyle/>
          <a:p>
            <a:pPr marL="0" lvl="0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AMAÇ: </a:t>
            </a:r>
            <a:r>
              <a:rPr lang="tr-T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Obezite</a:t>
            </a:r>
            <a:r>
              <a:rPr lang="tr-T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ile mücadele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HEDEFLER: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Obezitenin</a:t>
            </a:r>
            <a:r>
              <a:rPr lang="tr-T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zararları konusunda öğrencilerin bilinçlerinin artırılması,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Sağlıklı beslenme konusunda öğrencilerin bilinçlerinin artırılması, Fiziksel aktivite yapan öğrenci sayılarının arttırılması,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Obez</a:t>
            </a:r>
            <a:r>
              <a:rPr lang="tr-T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öğrenci sayısının azaltılması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858297" y="304800"/>
            <a:ext cx="831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EK – 2b: ÖRNEK OKUL SAĞLIĞI PLANI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277834" y="2526891"/>
            <a:ext cx="755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ETKİNLİKLER  ve  İZLEME-DEĞERLENDİRME</a:t>
            </a:r>
          </a:p>
        </p:txBody>
      </p:sp>
      <p:graphicFrame>
        <p:nvGraphicFramePr>
          <p:cNvPr id="7" name="1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91000"/>
              </p:ext>
            </p:extLst>
          </p:nvPr>
        </p:nvGraphicFramePr>
        <p:xfrm>
          <a:off x="1198662" y="2996951"/>
          <a:ext cx="10659040" cy="3384376"/>
        </p:xfrm>
        <a:graphic>
          <a:graphicData uri="http://schemas.openxmlformats.org/drawingml/2006/table">
            <a:tbl>
              <a:tblPr/>
              <a:tblGrid>
                <a:gridCol w="491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3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662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1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b="1" spc="5" dirty="0">
                          <a:latin typeface="+mn-lt"/>
                          <a:ea typeface="Times New Roman"/>
                          <a:cs typeface="Times New Roman"/>
                        </a:rPr>
                        <a:t>İ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NL</a:t>
                      </a:r>
                      <a:r>
                        <a:rPr lang="tr-TR" sz="1400" b="1" spc="-10" dirty="0">
                          <a:latin typeface="+mn-lt"/>
                          <a:ea typeface="Times New Roman"/>
                          <a:cs typeface="Times New Roman"/>
                        </a:rPr>
                        <a:t>İ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KL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265" marR="226695" indent="-117475"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UY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400" b="1" spc="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b="1" spc="1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tr-TR" sz="1400" b="1" spc="-25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b="1" spc="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ANI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AÇIK</a:t>
                      </a:r>
                      <a:r>
                        <a:rPr lang="tr-TR" sz="1400" b="1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spc="1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UY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400" b="1" spc="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b="1" spc="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tr-TR" sz="1400" b="1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b="1" spc="1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1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39090">
                        <a:spcAft>
                          <a:spcPts val="0"/>
                        </a:spcAft>
                      </a:pPr>
                      <a:r>
                        <a:rPr lang="tr-TR" sz="1400" b="1" spc="5" dirty="0">
                          <a:latin typeface="+mn-lt"/>
                          <a:ea typeface="Times New Roman"/>
                          <a:cs typeface="Times New Roman"/>
                        </a:rPr>
                        <a:t>İ</a:t>
                      </a:r>
                      <a:r>
                        <a:rPr lang="tr-TR" sz="1400" b="1" spc="-2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spc="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-DE</a:t>
                      </a:r>
                      <a:r>
                        <a:rPr lang="tr-TR" sz="1400" b="1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ERL</a:t>
                      </a: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b="1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b="1" spc="-10" dirty="0">
                          <a:latin typeface="+mn-lt"/>
                          <a:ea typeface="Times New Roman"/>
                          <a:cs typeface="Times New Roman"/>
                        </a:rPr>
                        <a:t>İ</a:t>
                      </a:r>
                      <a:r>
                        <a:rPr lang="tr-TR" sz="1400" b="1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b="1" spc="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040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tr-TR" sz="1400" b="1" spc="-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400" b="1" spc="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HAYIR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2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Halk</a:t>
                      </a:r>
                      <a:r>
                        <a:rPr lang="tr-TR" sz="14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1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4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 smtClean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400" spc="5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4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15" dirty="0" smtClean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spc="10" dirty="0" smtClean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 smtClean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85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ile</a:t>
                      </a:r>
                      <a:r>
                        <a:rPr lang="tr-TR" sz="1400" spc="-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cile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ob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ezite</a:t>
                      </a:r>
                      <a:r>
                        <a:rPr lang="tr-TR" sz="14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15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iri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2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ci</a:t>
                      </a:r>
                      <a:r>
                        <a:rPr lang="tr-TR" sz="14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2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ıları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çe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15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ala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lar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ın</a:t>
                      </a:r>
                      <a:r>
                        <a:rPr lang="tr-TR" sz="14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çizi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2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iç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dı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da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çe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15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ala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lar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ın</a:t>
                      </a:r>
                      <a:r>
                        <a:rPr lang="tr-TR" sz="14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çizi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5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lar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4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ilgi</a:t>
                      </a:r>
                      <a:r>
                        <a:rPr lang="tr-TR" sz="14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ala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fizi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el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ite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Etkinliklerine</a:t>
                      </a:r>
                      <a:r>
                        <a:rPr lang="tr-TR" sz="14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let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400" spc="1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e,</a:t>
                      </a:r>
                      <a:r>
                        <a:rPr lang="tr-TR" sz="14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yü</a:t>
                      </a:r>
                      <a:r>
                        <a:rPr lang="tr-TR" sz="1400" spc="1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yü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spc="-2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e,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tb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r>
                        <a:rPr lang="tr-TR" sz="14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iri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esi</a:t>
                      </a:r>
                      <a:r>
                        <a:rPr lang="tr-TR" sz="14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ibi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25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iç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Ok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dı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da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izi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el</a:t>
                      </a:r>
                      <a:r>
                        <a:rPr lang="tr-TR" sz="14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tivite</a:t>
                      </a:r>
                      <a:r>
                        <a:rPr lang="tr-TR" sz="14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4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ler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İsimleri</a:t>
                      </a:r>
                      <a:r>
                        <a:rPr lang="tr-TR" sz="14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4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400" spc="2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leri</a:t>
                      </a:r>
                      <a:r>
                        <a:rPr lang="tr-TR" sz="14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-2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tr-TR" sz="14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spc="5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4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lang="tr-TR" sz="1400" spc="-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ci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8698" y="1199535"/>
            <a:ext cx="10576778" cy="565846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2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Öğrencilerin aile hekimleri tarafından periyodik muayene ve </a:t>
            </a:r>
            <a:endParaRPr lang="tr-TR" sz="2600" dirty="0" smtClean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izlemlerinin </a:t>
            </a:r>
            <a:r>
              <a:rPr lang="tr-TR" sz="2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yapılması sağlanmalı, (ASM’ </a:t>
            </a:r>
            <a:r>
              <a:rPr lang="tr-TR" sz="2600" dirty="0" err="1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lerde</a:t>
            </a:r>
            <a:r>
              <a:rPr lang="tr-TR" sz="2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yığılmalar olmayacak </a:t>
            </a:r>
            <a:endParaRPr lang="tr-TR" sz="2600" dirty="0" smtClean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şekilde </a:t>
            </a:r>
            <a:r>
              <a:rPr lang="tr-TR" sz="2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planlama yapılarak) aile hekimliği birimlerinden okula iletilen ve muayenenin yapıldığını gösteren Form-1 okulda saklanmalı, kayıt altına alınmalıdır</a:t>
            </a:r>
            <a:r>
              <a:rPr lang="tr-TR" sz="2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tr-TR" sz="26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Elde edilen sayısal bilgiler okul değerlendirmeleri sırasında ve gerekli durumlarda Okul Değerlendirme Ekibi ile paylaşılmalıdır.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Öğrenci izlemleri, yaşa özel çocuk- ergen izlemi olarak değerlendirilmeli ve izlem yıl içinde öğrenci ve ailenin uygun</a:t>
            </a:r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tr-TR" sz="2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ldukları bir zamanda gerçekleştirilebilmelidir. </a:t>
            </a:r>
            <a:endParaRPr lang="tr-TR" sz="2600" dirty="0" smtClean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****    İzlemler </a:t>
            </a:r>
            <a:r>
              <a:rPr lang="tr-TR" sz="2600" b="1" dirty="0">
                <a:latin typeface="Calibri" panose="020F0502020204030204" pitchFamily="34" charset="0"/>
                <a:cs typeface="Calibri" panose="020F0502020204030204" pitchFamily="34" charset="0"/>
              </a:rPr>
              <a:t>her yıl periyodik olarak yapılacaktır. </a:t>
            </a:r>
          </a:p>
          <a:p>
            <a:endParaRPr 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82994" y="686369"/>
            <a:ext cx="1024248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803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FORM-1 ÖĞRENCİ MUAYENE/İZLEM BİLDİRİM FORMU (EK-3)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9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 Resi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851" y="668594"/>
            <a:ext cx="6971072" cy="61894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82995" y="240242"/>
            <a:ext cx="7413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803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700" b="1" dirty="0" smtClean="0">
                <a:solidFill>
                  <a:prstClr val="black"/>
                </a:solidFill>
                <a:latin typeface="Calibri"/>
                <a:cs typeface="Arial" charset="0"/>
              </a:rPr>
              <a:t>FORM-1: ÖĞRENCİ MUAYENE/İZLEM BİLDİRİM FORMU (EK-3)</a:t>
            </a:r>
            <a:endParaRPr lang="tr-TR" sz="17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1" y="1494503"/>
            <a:ext cx="9774239" cy="4106197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tr-TR" sz="2800" dirty="0"/>
              <a:t>Okul / Kurumda MEB tarafından yayımlanmış olan okullarda Rehberlik ve Psikolojik Danışma Hizmetleri Kılavuzuna uygun olarak hazırlanmış </a:t>
            </a:r>
            <a:r>
              <a:rPr lang="tr-TR" sz="2800" b="1" dirty="0"/>
              <a:t>Rehberlik Hizmetleri Çerçeve Planı </a:t>
            </a:r>
            <a:r>
              <a:rPr lang="tr-TR" sz="2800" dirty="0"/>
              <a:t>olmalıdır.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1548" y="1094509"/>
            <a:ext cx="10421475" cy="536528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Okul / Kurumda TSE standartlarına uygun ve son kullanma tarihi geçmemiş malzemelerin bulunduğu bir İlkyardım dolabı </a:t>
            </a: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  olmalıdır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Tarama, aşılama ve koruyucu ağız diş sağlığı çalışmaları öncesinde , bilgi notları ailelere ulaştırılmalı ve uygulama öncesinde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personeline bildirilmelidir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Öğrencilerin okul/kurumda yapılan sağlık muayene ve taramaları sonucunda elde edilen sağlık verileri (boy uzunluğu/vücut ağırlığı ölçümleri, tarama sonuçları, aşılama bilgileri vb.) e-okul sistemine girilmeli, takip edilmeli ve velilerle paylaşılmalıdır. 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2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4477" y="88490"/>
            <a:ext cx="4896465" cy="786581"/>
          </a:xfrm>
        </p:spPr>
        <p:txBody>
          <a:bodyPr/>
          <a:lstStyle/>
          <a:p>
            <a:pPr lvl="0" defTabSz="1088502">
              <a:spcBef>
                <a:spcPts val="0"/>
              </a:spcBef>
              <a:defRPr/>
            </a:pPr>
            <a:r>
              <a:rPr lang="tr-TR" b="1" dirty="0">
                <a:ln w="11430"/>
              </a:rPr>
              <a:t>Sunum İçeriği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3272" y="804905"/>
            <a:ext cx="9368356" cy="56043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Programın Tanıtımı ve Kapsamı </a:t>
            </a:r>
            <a:endParaRPr lang="tr-TR" sz="2800" b="1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İlçe 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Milli Eğitim Müdürlüğümüz Tarafından Yapılması Gereken Çalışmalar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tr-T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İlçe Sağlık Müdürlüğü 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Tarafından Yapılması Gereken Çalışmalar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Okul Yönetimleri Tarafından Yapılması Gereken Çalışmalar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İlçe Değerlendirme Ekipleri Tarafından Yapılması Gereken </a:t>
            </a:r>
            <a:r>
              <a:rPr lang="tr-T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Çalışmalar</a:t>
            </a:r>
            <a:endParaRPr lang="tr-TR" sz="2800" b="1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101888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2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1154430"/>
            <a:ext cx="10018713" cy="52365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tr-TR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4500" dirty="0" smtClean="0">
                <a:latin typeface="Calibri" pitchFamily="34" charset="0"/>
                <a:cs typeface="Calibri" pitchFamily="34" charset="0"/>
              </a:rPr>
              <a:t>Görme-işitme </a:t>
            </a:r>
            <a:r>
              <a:rPr lang="tr-TR" sz="4500" dirty="0">
                <a:latin typeface="Calibri" pitchFamily="34" charset="0"/>
                <a:cs typeface="Calibri" pitchFamily="34" charset="0"/>
              </a:rPr>
              <a:t>sorunu, </a:t>
            </a:r>
            <a:endParaRPr lang="tr-TR" sz="4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4500" dirty="0" smtClean="0">
                <a:latin typeface="Calibri" pitchFamily="34" charset="0"/>
                <a:cs typeface="Calibri" pitchFamily="34" charset="0"/>
              </a:rPr>
              <a:t>kronik </a:t>
            </a:r>
            <a:r>
              <a:rPr lang="tr-TR" sz="4500" dirty="0">
                <a:latin typeface="Calibri" pitchFamily="34" charset="0"/>
                <a:cs typeface="Calibri" pitchFamily="34" charset="0"/>
              </a:rPr>
              <a:t>hastalıklar, </a:t>
            </a:r>
            <a:endParaRPr lang="tr-TR" sz="4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4500" dirty="0" smtClean="0">
                <a:latin typeface="Calibri" pitchFamily="34" charset="0"/>
                <a:cs typeface="Calibri" pitchFamily="34" charset="0"/>
              </a:rPr>
              <a:t>engellilik </a:t>
            </a:r>
            <a:r>
              <a:rPr lang="tr-TR" sz="4500" dirty="0">
                <a:latin typeface="Calibri" pitchFamily="34" charset="0"/>
                <a:cs typeface="Calibri" pitchFamily="34" charset="0"/>
              </a:rPr>
              <a:t>ve </a:t>
            </a:r>
            <a:r>
              <a:rPr lang="tr-TR" sz="4500" dirty="0" err="1">
                <a:latin typeface="Calibri" pitchFamily="34" charset="0"/>
                <a:cs typeface="Calibri" pitchFamily="34" charset="0"/>
              </a:rPr>
              <a:t>psiko</a:t>
            </a:r>
            <a:r>
              <a:rPr lang="tr-TR" sz="4500" dirty="0">
                <a:latin typeface="Calibri" pitchFamily="34" charset="0"/>
                <a:cs typeface="Calibri" pitchFamily="34" charset="0"/>
              </a:rPr>
              <a:t>-sosyal problemler gibi öğrenme güçlüğü</a:t>
            </a:r>
            <a:r>
              <a:rPr lang="tr-TR" sz="45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4500" dirty="0" smtClean="0">
                <a:latin typeface="Calibri" pitchFamily="34" charset="0"/>
                <a:cs typeface="Calibri" pitchFamily="34" charset="0"/>
              </a:rPr>
              <a:t>okul </a:t>
            </a:r>
            <a:r>
              <a:rPr lang="tr-TR" sz="4500" dirty="0">
                <a:latin typeface="Calibri" pitchFamily="34" charset="0"/>
                <a:cs typeface="Calibri" pitchFamily="34" charset="0"/>
              </a:rPr>
              <a:t>başarısızlığı ve uyum sorunları yaratabilecek durumu olan öğrencilerin velileri ile görüşmeler yapılmalı ve okul ortamında gerekli önlemler alınmalıdır. </a:t>
            </a:r>
            <a:endParaRPr lang="tr-TR" sz="45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4500" dirty="0" smtClean="0">
                <a:latin typeface="Calibri" pitchFamily="34" charset="0"/>
                <a:cs typeface="Calibri" pitchFamily="34" charset="0"/>
              </a:rPr>
              <a:t>**Bu </a:t>
            </a:r>
            <a:r>
              <a:rPr lang="tr-TR" sz="4500" dirty="0">
                <a:latin typeface="Calibri" pitchFamily="34" charset="0"/>
                <a:cs typeface="Calibri" pitchFamily="34" charset="0"/>
              </a:rPr>
              <a:t>çocukların takibi sağlık kurum ve kuruluşları ile işbirliği içerisinde yapılmalıdır. </a:t>
            </a:r>
          </a:p>
          <a:p>
            <a:pPr algn="just">
              <a:lnSpc>
                <a:spcPct val="120000"/>
              </a:lnSpc>
            </a:pPr>
            <a:endParaRPr lang="tr-TR" sz="45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3582" y="1331341"/>
            <a:ext cx="10018713" cy="5083315"/>
          </a:xfrm>
        </p:spPr>
        <p:txBody>
          <a:bodyPr>
            <a:noAutofit/>
          </a:bodyPr>
          <a:lstStyle/>
          <a:p>
            <a:r>
              <a:rPr lang="tr-TR" sz="2800" dirty="0"/>
              <a:t>Tütün ve/veya diğer bağımlılık yapıcı madde kullanımı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olan </a:t>
            </a:r>
            <a:r>
              <a:rPr lang="tr-TR" sz="2800" dirty="0"/>
              <a:t>veya </a:t>
            </a:r>
            <a:r>
              <a:rPr lang="tr-TR" sz="2800" dirty="0" smtClean="0"/>
              <a:t> olduğu </a:t>
            </a:r>
            <a:r>
              <a:rPr lang="tr-TR" sz="2800" dirty="0"/>
              <a:t>düşünülen </a:t>
            </a:r>
            <a:r>
              <a:rPr lang="tr-TR" sz="2800" dirty="0" smtClean="0"/>
              <a:t>öğrenciler;</a:t>
            </a: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     * ilk </a:t>
            </a:r>
            <a:r>
              <a:rPr lang="tr-TR" sz="2800" dirty="0"/>
              <a:t>olarak okulunun rehber öğretmeni </a:t>
            </a:r>
            <a:r>
              <a:rPr lang="tr-TR" sz="2800" dirty="0" smtClean="0"/>
              <a:t>ile</a:t>
            </a:r>
          </a:p>
          <a:p>
            <a:pPr marL="0" indent="0">
              <a:buNone/>
            </a:pPr>
            <a:r>
              <a:rPr lang="tr-TR" sz="2800" dirty="0" smtClean="0"/>
              <a:t>     * </a:t>
            </a:r>
            <a:r>
              <a:rPr lang="tr-TR" sz="2800" dirty="0"/>
              <a:t>yoksa ulaşılabilecek en yakın rehber öğretmenle görüştürülmelidir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r>
              <a:rPr lang="tr-TR" sz="2800" dirty="0" smtClean="0"/>
              <a:t>     *  </a:t>
            </a:r>
            <a:r>
              <a:rPr lang="tr-TR" sz="2800" dirty="0"/>
              <a:t>Rehber öğretmenin aldığı eğitim doğrultusunda süreci yönetmesi </a:t>
            </a:r>
            <a:r>
              <a:rPr lang="tr-TR" sz="2800" dirty="0" smtClean="0"/>
              <a:t>  sağlanmalıdır</a:t>
            </a:r>
            <a:r>
              <a:rPr lang="tr-TR" sz="2800" dirty="0"/>
              <a:t>.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Sağlık </a:t>
            </a:r>
            <a:r>
              <a:rPr lang="tr-TR" sz="2800" dirty="0"/>
              <a:t>kurum ve kuruluşları ile işbirliği yapılmalıdır. </a:t>
            </a:r>
            <a:endParaRPr lang="tr-TR" sz="2800" b="1" dirty="0"/>
          </a:p>
          <a:p>
            <a:endParaRPr lang="tr-TR" sz="2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56722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1051561"/>
            <a:ext cx="10018713" cy="47396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Öğrenci, okul çalışanı ve velilere yönelik sağlıklı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yaşam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kültürü oluşturmaya ve olumlu sağlık davranışı geliştirmeye yönelik; sağlıklı beslenme, spor etkinlikleri, periyodik muayene, kişisel hijyen, el yıkama, ağız-diş sağlığı gibi konularda doğru mesajlar içeren poster, afiş gibi materyaller okul içinde uygun yerlere asılmalıdır.</a:t>
            </a:r>
          </a:p>
          <a:p>
            <a:pPr marL="0" indent="0" algn="just">
              <a:buNone/>
            </a:pP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4813" y="1209368"/>
            <a:ext cx="10018713" cy="508327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Sağlıkla ilgili öğrenci kulüpleri kurulmuş olmalı ve bu </a:t>
            </a: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kulüpler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sağlıkla ilgili etkinlikler (belirli gün ve haftaların kutlanması, bilgi yarışması, piknik, gezi, yürüyüş, konser, kermes, tiyatro oyunu gibi) düzenlemeleri konusunda okul yönetimi ve çalışanları tarafından desteklenmelidirler.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Okul/kurumda, öğrencilerin sağlık kayıtlarının tutulduğu, kişisel bilgilerin gizliliğini garanti altına alan uygun bir olanak (öğrenci sağlık dosyası, e-okul gibi) sağlanmalıdır.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902971"/>
            <a:ext cx="10018713" cy="4888230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Eksiklerin Giderilmesi</a:t>
            </a:r>
          </a:p>
          <a:p>
            <a:pPr marL="0" lvl="1" algn="just">
              <a:lnSpc>
                <a:spcPct val="120000"/>
              </a:lnSpc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Okul yönetimi, değerlendirme ziyareti öncesinde, Form-2 ve Form-3’ü, kendi kendine değerlendirme formu olarak kullanabilir. Bu değerlendirme sonucuna göre, Okulda Sağlığın Korunması ve Geliştirilmesi Programı ile ilgili eksikliklerinin giderilmesi sağlanmalıdır.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20000"/>
              </a:lnSpc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1" y="1143001"/>
            <a:ext cx="9739950" cy="4411979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Ailelerin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Bilgilendirilmesi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Okul yönetimi, Program kapsamında yapılacak çalışmalar ile ilgili olarak web sayfasından duyuru ve bilgilendirme, SMS, bilgi notları ve broşür gibi farklı yöntemler kullanarak aileleri bilgilendirmelidir.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 txBox="1">
            <a:spLocks noGrp="1"/>
          </p:cNvSpPr>
          <p:nvPr>
            <p:ph idx="1"/>
          </p:nvPr>
        </p:nvSpPr>
        <p:spPr>
          <a:xfrm>
            <a:off x="1209006" y="1147740"/>
            <a:ext cx="10018713" cy="27607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r-TR" b="1" dirty="0" smtClean="0">
              <a:ln w="11430"/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endParaRPr lang="tr-TR" b="1" dirty="0">
              <a:ln w="11430"/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r>
              <a:rPr lang="tr-TR" b="1" dirty="0" smtClean="0">
                <a:ln w="11430"/>
                <a:solidFill>
                  <a:srgbClr val="C00000"/>
                </a:solidFill>
                <a:latin typeface="Calibri"/>
              </a:rPr>
              <a:t>İlçe Değerlendirme Ekipleri </a:t>
            </a:r>
          </a:p>
          <a:p>
            <a:pPr algn="ctr">
              <a:defRPr/>
            </a:pPr>
            <a:r>
              <a:rPr lang="tr-TR" b="1" dirty="0" smtClean="0">
                <a:ln w="11430"/>
                <a:solidFill>
                  <a:srgbClr val="C00000"/>
                </a:solidFill>
                <a:latin typeface="Calibri"/>
              </a:rPr>
              <a:t>Okula Geldiğinde nelere bakar?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Değerlendirme Ekiplerinin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Denetimleri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1" y="88491"/>
            <a:ext cx="10018714" cy="668594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FORM-3: PROGRAM BİLEŞENLERİ DEĞERLENDİRME FORMU</a:t>
            </a:r>
            <a:br>
              <a:rPr lang="tr-TR" sz="2400" b="1" dirty="0">
                <a:latin typeface="Calibri" pitchFamily="34" charset="0"/>
                <a:cs typeface="Calibri" pitchFamily="34" charset="0"/>
              </a:rPr>
            </a:br>
            <a:endParaRPr lang="tr-T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560438"/>
            <a:ext cx="10402890" cy="6172871"/>
          </a:xfrm>
        </p:spPr>
        <p:txBody>
          <a:bodyPr>
            <a:normAutofit fontScale="70000" lnSpcReduction="20000"/>
          </a:bodyPr>
          <a:lstStyle/>
          <a:p>
            <a:pPr marL="0" lvl="1" algn="just">
              <a:lnSpc>
                <a:spcPct val="120000"/>
              </a:lnSpc>
              <a:buSzPct val="100000"/>
              <a:buFont typeface="Wingdings" pitchFamily="2" charset="2"/>
              <a:buChar char="Ø"/>
              <a:tabLst>
                <a:tab pos="376238" algn="l"/>
              </a:tabLst>
            </a:pPr>
            <a:r>
              <a:rPr lang="tr-TR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Okul Değerlendirme Ekibi tarafından, “Sağlık Hizmetleri, </a:t>
            </a:r>
            <a:endParaRPr lang="tr-TR" sz="4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1" indent="0" algn="just">
              <a:lnSpc>
                <a:spcPct val="120000"/>
              </a:lnSpc>
              <a:buSzPct val="100000"/>
              <a:buNone/>
              <a:tabLst>
                <a:tab pos="376238" algn="l"/>
              </a:tabLst>
            </a:pPr>
            <a:r>
              <a:rPr lang="tr-TR" sz="4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Sağlıklı </a:t>
            </a:r>
            <a:r>
              <a:rPr lang="tr-TR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ve Güvenli Okul Çevresi ve Sağlıklı Beslenme” </a:t>
            </a:r>
            <a:endParaRPr lang="tr-TR" sz="4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1" indent="0" algn="just">
              <a:lnSpc>
                <a:spcPct val="120000"/>
              </a:lnSpc>
              <a:buSzPct val="100000"/>
              <a:buNone/>
              <a:tabLst>
                <a:tab pos="376238" algn="l"/>
              </a:tabLst>
            </a:pPr>
            <a:r>
              <a:rPr lang="tr-TR" sz="4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bileşenleri </a:t>
            </a:r>
            <a:r>
              <a:rPr lang="tr-TR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kapsamında değerlendirme yapılacaktır. </a:t>
            </a:r>
          </a:p>
          <a:p>
            <a:pPr marL="0" lvl="1" algn="just">
              <a:lnSpc>
                <a:spcPct val="120000"/>
              </a:lnSpc>
              <a:buSzPct val="100000"/>
              <a:buFont typeface="Wingdings" pitchFamily="2" charset="2"/>
              <a:buChar char="Ø"/>
              <a:tabLst>
                <a:tab pos="376238" algn="l"/>
              </a:tabLst>
            </a:pPr>
            <a:r>
              <a:rPr lang="tr-TR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Formlarda yer alan her bir bileşene ait </a:t>
            </a:r>
            <a:r>
              <a:rPr lang="tr-TR" sz="4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maddelerin tamamının okul/kurumlar tarafından yerine getirilmesi beklenmektedir. </a:t>
            </a:r>
            <a:endParaRPr lang="tr-TR" sz="4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1" algn="just">
              <a:lnSpc>
                <a:spcPct val="120000"/>
              </a:lnSpc>
              <a:buSzPct val="100000"/>
              <a:buFont typeface="Wingdings" pitchFamily="2" charset="2"/>
              <a:buChar char="Ø"/>
              <a:tabLst>
                <a:tab pos="376238" algn="l"/>
              </a:tabLst>
            </a:pPr>
            <a:r>
              <a:rPr lang="tr-TR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Bileşenler kapsamında herhangi </a:t>
            </a:r>
            <a:r>
              <a:rPr lang="tr-TR" sz="4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bir maddenin eksik olması durumunda okul/kurumun söz konusu bileşenin gerekliliklerini sağlamadığı kabul edilir. </a:t>
            </a:r>
            <a:endParaRPr lang="tr-TR" sz="4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1" algn="just">
              <a:lnSpc>
                <a:spcPct val="120000"/>
              </a:lnSpc>
              <a:buSzPct val="100000"/>
              <a:buFont typeface="Wingdings" pitchFamily="2" charset="2"/>
              <a:buChar char="Ø"/>
              <a:tabLst>
                <a:tab pos="376238" algn="l"/>
              </a:tabLst>
            </a:pPr>
            <a:r>
              <a:rPr lang="tr-TR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Bağımsız anaokullarının değerlendirilmesi sırasında, Ek-6’da yer alan bağımsız anaokulları için oluşturulmuş formlar kullanılmalıdır.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-7721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796413"/>
          </a:xfrm>
        </p:spPr>
        <p:txBody>
          <a:bodyPr>
            <a:normAutofit/>
          </a:bodyPr>
          <a:lstStyle/>
          <a:p>
            <a:r>
              <a:rPr lang="tr-T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3a. Sağlık Hizmetleri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tr-TR" sz="3600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59350"/>
              </p:ext>
            </p:extLst>
          </p:nvPr>
        </p:nvGraphicFramePr>
        <p:xfrm>
          <a:off x="1484310" y="796421"/>
          <a:ext cx="10373393" cy="5739194"/>
        </p:xfrm>
        <a:graphic>
          <a:graphicData uri="http://schemas.openxmlformats.org/drawingml/2006/table">
            <a:tbl>
              <a:tblPr/>
              <a:tblGrid>
                <a:gridCol w="38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Evet (E)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n-lt"/>
                          <a:ea typeface="Calibri"/>
                          <a:cs typeface="Times New Roman"/>
                        </a:rPr>
                        <a:t>Hayır </a:t>
                      </a: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(H)</a:t>
                      </a: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 Sağlığı Planında sağlık hizmetlerini içeren amaç ve hedefler belirlenmiştir.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Okul/kurumun, Okul Sağlığı Yönetim Ekibi* vardır.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Okul/kurumun yıllık rehberlik hizmetleri çerçeve planı hazırlanmıştır.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Okul/kurumda ilkyardım dolabı vardır.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Okul/kurum, TSM** ile işbirliği yaparak sağlık hizmetlerini koordine etmektedir.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Okul/kurumdaki tüm öğrencilerin aile hekimleri tarafından yapılan yıllık periyodik muayenelerinin takibi yapılmakta ve bu bilgi TSM ile paylaşılmaktadır.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Tarama, aşılama ve koruyucu ağız diş sağlığı çalışmaları öncesinde bilgi notları ailelere ulaştırılmakta ve uygulama öncesinde TSM personeline bildirilmektedir.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Öğrencilerin okul/kurumda yapılan sağlık muayene ve taramaları sonucunda elde edilen sağlık verileri (boy uzunluğu/vücut ağırlığı ölçümleri, tarama sonuçları, aşılama bilgileri vb.) e-okul sistemine girilmekte, takip edilmekte ve velilerle paylaşılmaktadır.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 çalışanları periyodik muayenenin yapılması için kayıtlı oldukları aile hekimlerine başvurmaları yönünde teşvik edilmektedir.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Risk grubundaki öğrencilerin (özel politika gerektiren öğrenciler) velileri ile görüşmeler/bilgilendirme faaliyetleri yapılarak sağlık kuruluşlarına yönlendirilmektedir.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 bünyesinde rehber öğretmen ve rehberlik servisi vardır.  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Rehberlik hizmetleri kayıtları uygun şekilde tutulmakta ve saklanmaktadır.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Tütün ve/veya diğer bağımlılık yapıcı madde kullanımı olan veya olduğu düşünülen öğrencilerin rehber öğretmenle görüşmesi sağlanmaktadır.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Öğrencilerin sağlık kayıtları uygun şekilde saklanmaktadır.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Okul/kurumda ve pansiyonlarda sağlıklı yaşam kültürü oluşturmaya ve olumlu sağlık davranışı geliştirmeye yönelik görsel materyaller öğrenciler ve okul çalışanlarının görebileceği yerde asılıdır.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Calibri"/>
                          <a:cs typeface="Times New Roman"/>
                        </a:rPr>
                        <a:t>Sağlıkla ilgili öğrenci kulüp faaliyetleri yapılmaktadır.</a:t>
                      </a:r>
                    </a:p>
                  </a:txBody>
                  <a:tcPr marL="60076" marR="60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076" marR="6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3808" y="68826"/>
            <a:ext cx="10018713" cy="7374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>
                <a:ln w="11430"/>
              </a:rPr>
              <a:t/>
            </a:r>
            <a:br>
              <a:rPr lang="tr-TR" b="1" dirty="0" smtClean="0">
                <a:ln w="11430"/>
              </a:rPr>
            </a:br>
            <a:endParaRPr lang="tr-TR" b="1" dirty="0">
              <a:ln w="1143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80955" y="1120876"/>
            <a:ext cx="10018713" cy="5737123"/>
          </a:xfrm>
        </p:spPr>
        <p:txBody>
          <a:bodyPr>
            <a:normAutofit/>
          </a:bodyPr>
          <a:lstStyle/>
          <a:p>
            <a:pPr algn="just"/>
            <a:endParaRPr lang="tr-TR" sz="4200" b="1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just" eaLnBrk="0" hangingPunct="0">
              <a:lnSpc>
                <a:spcPct val="120000"/>
              </a:lnSpc>
              <a:tabLst>
                <a:tab pos="338138" algn="l"/>
              </a:tabLst>
            </a:pPr>
            <a:endParaRPr lang="tr-TR" sz="1000" b="1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28800" y="147483"/>
            <a:ext cx="7934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3b.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Sağlıklı ve Güvenli Okul Çevresi</a:t>
            </a:r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49670"/>
              </p:ext>
            </p:extLst>
          </p:nvPr>
        </p:nvGraphicFramePr>
        <p:xfrm>
          <a:off x="1680956" y="670706"/>
          <a:ext cx="10174892" cy="6113558"/>
        </p:xfrm>
        <a:graphic>
          <a:graphicData uri="http://schemas.openxmlformats.org/drawingml/2006/table">
            <a:tbl>
              <a:tblPr/>
              <a:tblGrid>
                <a:gridCol w="37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06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(E)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477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ır (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Pla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ında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resi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ni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iç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ren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aç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hed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fl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iş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ahçe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ul/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urum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iç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nde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da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çöp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çö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rin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top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spc="-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ul/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uru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un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iç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dışı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bahçe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dü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li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rak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te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tut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ak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ul/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uru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da</a:t>
                      </a:r>
                      <a:r>
                        <a:rPr lang="tr-TR" sz="1200" spc="-1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Şebe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ullan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tad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Ku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u/Ş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su</a:t>
                      </a:r>
                      <a:r>
                        <a:rPr lang="tr-TR" sz="1200" spc="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nu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une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İ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HY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’te</a:t>
                      </a:r>
                      <a:r>
                        <a:rPr lang="tr-TR" sz="1200" spc="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len</a:t>
                      </a:r>
                      <a:r>
                        <a:rPr lang="tr-TR" sz="1200" spc="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obi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ol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jik</a:t>
                      </a:r>
                      <a:r>
                        <a:rPr lang="tr-TR" sz="1200" spc="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Şa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aşı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tadı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dü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ak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 te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te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tut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tad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ak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ında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öpük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sabun,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çöp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ası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nde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öp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ul/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uru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un ıs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 ha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ası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spc="3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 uygun o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rak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ap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tad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renci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200" spc="-1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tr-TR" sz="1200" spc="-1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su</a:t>
                      </a:r>
                      <a:r>
                        <a:rPr lang="tr-TR" sz="1200" spc="-1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eb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anak</a:t>
                      </a:r>
                      <a:r>
                        <a:rPr lang="tr-TR" sz="1200" spc="-1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ış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681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4770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hane,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a,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bü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e,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ay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oca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pans</a:t>
                      </a:r>
                      <a:r>
                        <a:rPr lang="tr-TR" sz="1200" spc="-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çal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şa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sağlık bilgisi</a:t>
                      </a:r>
                      <a:r>
                        <a:rPr lang="tr-TR" sz="1200" spc="-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esi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ır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sağlık bilgisi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ile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ili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 smtClean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 smtClean="0">
                          <a:latin typeface="+mn-lt"/>
                          <a:ea typeface="Times New Roman"/>
                          <a:cs typeface="Times New Roman"/>
                        </a:rPr>
                        <a:t>öne</a:t>
                      </a:r>
                      <a:r>
                        <a:rPr lang="tr-TR" sz="1200" spc="5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20" dirty="0" smtClean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 smtClean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 smtClean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 smtClean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 smtClean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200" spc="5" dirty="0" smtClean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 smtClean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 smtClean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 smtClean="0">
                          <a:latin typeface="+mn-lt"/>
                          <a:ea typeface="Times New Roman"/>
                          <a:cs typeface="Times New Roman"/>
                        </a:rPr>
                        <a:t>öre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hane,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a,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bü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e,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ay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oca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ı,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pan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ibi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rde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ıda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un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oşu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rda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tad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lik</a:t>
                      </a:r>
                      <a:r>
                        <a:rPr lang="tr-TR" sz="1200" spc="-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200" spc="-9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öre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li</a:t>
                      </a:r>
                      <a:r>
                        <a:rPr lang="tr-TR" sz="12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onel</a:t>
                      </a:r>
                      <a:r>
                        <a:rPr lang="tr-TR" sz="1200" spc="-9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lik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un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aç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ge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eç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 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dır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3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bu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aca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uh</a:t>
                      </a:r>
                      <a:r>
                        <a:rPr lang="tr-TR" sz="1200" spc="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fa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2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ed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ted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li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ıda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el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dım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sert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fi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ış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pe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son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uru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ası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nu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rı</a:t>
                      </a:r>
                      <a:r>
                        <a:rPr lang="tr-TR" sz="1200" spc="-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renci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4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ışa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öre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ri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as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nı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iş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üm</a:t>
                      </a:r>
                      <a:r>
                        <a:rPr lang="tr-TR" sz="12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çalı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ından</a:t>
                      </a:r>
                      <a:r>
                        <a:rPr lang="tr-TR" sz="12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ted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647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ul/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urum</a:t>
                      </a:r>
                      <a:r>
                        <a:rPr lang="tr-TR" sz="1200" spc="-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öne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i,</a:t>
                      </a:r>
                      <a:r>
                        <a:rPr lang="tr-TR" sz="12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iriş,</a:t>
                      </a:r>
                      <a:r>
                        <a:rPr lang="tr-TR" sz="1200" spc="-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resin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nin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asına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öne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ik</a:t>
                      </a:r>
                      <a:r>
                        <a:rPr lang="tr-TR" sz="12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ın</a:t>
                      </a:r>
                      <a:r>
                        <a:rPr lang="tr-TR" sz="1200" spc="-7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ap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ası</a:t>
                      </a:r>
                      <a:r>
                        <a:rPr lang="tr-TR" sz="1200" spc="-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200" spc="-8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ili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20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Kurum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urulu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rla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iç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re,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ser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i,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ik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si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te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ib</a:t>
                      </a:r>
                      <a:r>
                        <a:rPr lang="tr-TR" sz="1200" spc="4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).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6835">
                <a:tc>
                  <a:txBody>
                    <a:bodyPr/>
                    <a:lstStyle/>
                    <a:p>
                      <a:pPr marL="647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çal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şa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rı,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öre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i,</a:t>
                      </a:r>
                      <a:r>
                        <a:rPr lang="tr-TR" sz="1200" spc="-5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ile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eb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3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çe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rın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hç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ş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4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dâhil)</a:t>
                      </a:r>
                      <a:r>
                        <a:rPr lang="tr-TR" sz="1200" spc="-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tüt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ün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spc="-5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spc="-15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ullan</a:t>
                      </a:r>
                      <a:r>
                        <a:rPr lang="tr-TR" sz="1200" spc="-2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tad</a:t>
                      </a:r>
                      <a:r>
                        <a:rPr lang="tr-TR" sz="1200" spc="5" dirty="0">
                          <a:latin typeface="+mn-lt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tr-TR" sz="1200" spc="-1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tr-TR" sz="12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1160206" y="152400"/>
            <a:ext cx="10235381" cy="6415548"/>
          </a:xfrm>
          <a:prstGeom prst="verticalScroll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OKUL SAĞLIĞI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;</a:t>
            </a:r>
            <a:endParaRPr lang="tr-TR" sz="2800" b="1" dirty="0">
              <a:solidFill>
                <a:srgbClr val="FF0000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      *   Öğrencilerin </a:t>
            </a: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ve okul çalışanlarının 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sağlığının değerlendirilmesi</a:t>
            </a: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geliştirilmesi, </a:t>
            </a: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     * 	      Sağlıklı </a:t>
            </a: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okul yaşamının sağlanması ve sürdürülmesi, </a:t>
            </a:r>
            <a:endParaRPr lang="tr-TR" sz="2800" b="1" dirty="0" smtClean="0">
              <a:solidFill>
                <a:prstClr val="black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     *    Öğrenciye </a:t>
            </a: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ve dolayısıyla topluma sağlık eğitiminin verilmesi için yapılan çalışmaların tümü olarak tanımlanmaktadır.</a:t>
            </a:r>
          </a:p>
        </p:txBody>
      </p:sp>
    </p:spTree>
    <p:extLst>
      <p:ext uri="{BB962C8B-B14F-4D97-AF65-F5344CB8AC3E}">
        <p14:creationId xmlns:p14="http://schemas.microsoft.com/office/powerpoint/2010/main" val="2510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7" y="655925"/>
            <a:ext cx="10018712" cy="5335211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4313" y="71150"/>
            <a:ext cx="5870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3c. Sağlıklı Beslenme</a:t>
            </a: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86116" y="5991136"/>
            <a:ext cx="93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tr-TR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Değerlendirmelerde okul/kurum ve </a:t>
            </a:r>
            <a:r>
              <a:rPr lang="tr-T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eklentileri 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(pansiyon, yemekhane, kantin, büfe, çay ocağı, atölye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dikkate alınacaktır.</a:t>
            </a:r>
          </a:p>
        </p:txBody>
      </p:sp>
    </p:spTree>
    <p:extLst>
      <p:ext uri="{BB962C8B-B14F-4D97-AF65-F5344CB8AC3E}">
        <p14:creationId xmlns:p14="http://schemas.microsoft.com/office/powerpoint/2010/main" val="2189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skisehir.hsm.saglik.gov.tr/haberresimleri/800/CI4O45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229" y="188640"/>
            <a:ext cx="3240360" cy="2379234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http://www.usakhsm.gov.tr/images/ana_sayfa/asi_si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4614048" y="120236"/>
            <a:ext cx="3600401" cy="2376264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www.guroymak1noluasm.com/asm/wp-content/uploads/2014/01/agiz-ve-dis-saglig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</a:blip>
          <a:srcRect/>
          <a:stretch>
            <a:fillRect/>
          </a:stretch>
        </p:blipFill>
        <p:spPr bwMode="auto">
          <a:xfrm>
            <a:off x="8412905" y="120236"/>
            <a:ext cx="3456384" cy="2376264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okulda sağlığın korunması ve geliştirilmesi ile ilgili görsel sonucu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0181" y="4265685"/>
            <a:ext cx="3240360" cy="2392293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http://illedesaglik.com/wp-content/uploads/2015/10/sa%C4%9Fl%C4%B1k-hizmeti-nedir-Selvi-%C3%B6z%C3%A7etin-avuka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6000" contrast="6000"/>
          </a:blip>
          <a:srcRect/>
          <a:stretch>
            <a:fillRect/>
          </a:stretch>
        </p:blipFill>
        <p:spPr bwMode="auto">
          <a:xfrm>
            <a:off x="4481747" y="4325740"/>
            <a:ext cx="3528746" cy="235225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8" descr="İlgili resim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12905" y="4353722"/>
            <a:ext cx="3528392" cy="2304256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Unvan 3"/>
          <p:cNvSpPr txBox="1">
            <a:spLocks/>
          </p:cNvSpPr>
          <p:nvPr/>
        </p:nvSpPr>
        <p:spPr>
          <a:xfrm>
            <a:off x="2546555" y="2780928"/>
            <a:ext cx="7551174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4000" b="1" dirty="0" smtClean="0">
                <a:ln w="11430"/>
                <a:solidFill>
                  <a:srgbClr val="C00000"/>
                </a:solidFill>
                <a:latin typeface="Calibri"/>
              </a:rPr>
              <a:t>Okul Sağlığı Kapsamında </a:t>
            </a:r>
          </a:p>
          <a:p>
            <a:pPr algn="ctr">
              <a:defRPr/>
            </a:pPr>
            <a:r>
              <a:rPr lang="tr-TR" sz="4000" b="1" dirty="0" smtClean="0">
                <a:ln w="11430"/>
                <a:solidFill>
                  <a:srgbClr val="C00000"/>
                </a:solidFill>
                <a:latin typeface="Calibri"/>
              </a:rPr>
              <a:t>Yürütülen Program / Projeler </a:t>
            </a:r>
            <a:endParaRPr kumimoji="0" lang="tr-TR" sz="40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45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582994" y="294968"/>
            <a:ext cx="9900365" cy="6479458"/>
          </a:xfrm>
        </p:spPr>
        <p:txBody>
          <a:bodyPr>
            <a:normAutofit/>
          </a:bodyPr>
          <a:lstStyle/>
          <a:p>
            <a:pPr marL="0" lvl="0" indent="0" algn="ctr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PROGRAM/PROJE ADI</a:t>
            </a: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tr-TR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tr-TR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Ağız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Sağlığı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Eğitimi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Koruyucu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Ağız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Sağlığı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maları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Beslenme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Dostu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r>
              <a:rPr lang="tr-T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(Uygulamadan Kaldırıldı)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Beyaz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Bayrak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Projesi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(Uygulamadan Kaldırıldı)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Büyüme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zlenmesi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Karnesi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Çağı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Çocuklarının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ılamaları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Çağı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Çocuklarında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itme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Tarama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Okulda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Sağlığın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Korunması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tirilmesi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Okullarda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Diyabet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Eğitimi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Sütü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(Uygulamadan Kaldırıldı)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Okullarda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iddetin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Önlenmesine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</a:t>
            </a: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Bağımlılıkla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Mücadele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13-Sıfır Atık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9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üyümenin izlenme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627" y="570271"/>
            <a:ext cx="6056669" cy="5958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366683" y="-1"/>
            <a:ext cx="3303640" cy="3244645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n w="1143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Büyüme Gelişmenin İzlenmesi Programı 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171" y="1088314"/>
            <a:ext cx="10589700" cy="4752047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84310" y="287864"/>
            <a:ext cx="1001871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803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EK - 1: ÇOCUK VE ERGEN İZLEMLERİ ÖZET TABLO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38632" y="369452"/>
            <a:ext cx="8485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803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700" b="1" dirty="0" smtClean="0">
                <a:latin typeface="+mn-lt"/>
              </a:rPr>
              <a:t>FORM-1: ÖĞRENCİ MUAYENE/İZLEM BİLDİRİM FORMU (EK-3)</a:t>
            </a:r>
            <a:endParaRPr lang="tr-TR" sz="1700" b="1" dirty="0">
              <a:latin typeface="+mn-lt"/>
            </a:endParaRPr>
          </a:p>
        </p:txBody>
      </p:sp>
      <p:pic>
        <p:nvPicPr>
          <p:cNvPr id="5" name="40 Resi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458" y="993058"/>
            <a:ext cx="9163665" cy="58649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7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6873" y="837698"/>
            <a:ext cx="10018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ÇOCUK VE ERGEN İZLEM ZAMANLARI VE ARALIKLARI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3688" y="1632367"/>
            <a:ext cx="359824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3.YAŞ izlemi (35.-37.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4</a:t>
            </a:r>
            <a:r>
              <a:rPr lang="tr-TR" sz="2000" dirty="0" smtClean="0"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(45.-51.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(57.-63.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(67.-78.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(79.-90.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(91.-102.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9.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(103.-114.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10</a:t>
            </a:r>
            <a:r>
              <a:rPr lang="tr-TR" sz="2000" dirty="0" smtClean="0"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(115.-126. aylar)</a:t>
            </a:r>
            <a:endParaRPr lang="tr-TR" sz="2000" dirty="0" smtClean="0">
              <a:latin typeface="+mn-lt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11.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YAŞ izlemi (127.-138. aylar)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13754" y="1628800"/>
            <a:ext cx="45818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12.YAŞ izlemi (139.-150. aylar)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13.YAŞ izlemi (151.-162. aylar)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14.YAŞ izlemi (163.-174. aylar)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15.YAŞ izlemi (175.-186. aylar)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16.YAŞ izlemi (187.-198. aylar)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17.YAŞ izlemi (199.-210. aylar)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18.YAŞ izlemi (211.-222. aylar)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363538" algn="l"/>
              </a:tabLst>
            </a:pPr>
            <a:r>
              <a:rPr lang="tr-TR" sz="2000" dirty="0" smtClean="0">
                <a:latin typeface="+mn-lt"/>
              </a:rPr>
              <a:t>19.YAŞ izlemi (223.-234. aylar)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Gölbaşı  İlçe Milli Eğitim Müdürlüğü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5860386" cy="1752599"/>
          </a:xfrm>
        </p:spPr>
        <p:txBody>
          <a:bodyPr>
            <a:normAutofit/>
          </a:bodyPr>
          <a:lstStyle/>
          <a:p>
            <a:r>
              <a:rPr lang="tr-TR" b="1" dirty="0">
                <a:ln w="11430"/>
                <a:solidFill>
                  <a:srgbClr val="C00000"/>
                </a:solidFill>
                <a:latin typeface="Calibri"/>
              </a:rPr>
              <a:t/>
            </a:r>
            <a:br>
              <a:rPr lang="tr-TR" b="1" dirty="0">
                <a:ln w="11430"/>
                <a:solidFill>
                  <a:srgbClr val="C00000"/>
                </a:solidFill>
                <a:latin typeface="Calibri"/>
              </a:rPr>
            </a:b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268361" y="111840"/>
            <a:ext cx="3352800" cy="314263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ln w="11430"/>
                <a:solidFill>
                  <a:srgbClr val="C00000"/>
                </a:solidFill>
                <a:latin typeface="Calibri"/>
              </a:rPr>
              <a:t>Okul Çağı Çocuklarında İşitme Tarama Programı</a:t>
            </a:r>
            <a:endParaRPr lang="tr-TR" sz="2800" dirty="0"/>
          </a:p>
        </p:txBody>
      </p:sp>
      <p:pic>
        <p:nvPicPr>
          <p:cNvPr id="5" name="Picture 2" descr="işitme test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891" y="1030600"/>
            <a:ext cx="5872784" cy="582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4509" y="-138546"/>
            <a:ext cx="7910946" cy="690313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İşitmenin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normal gelişimini engelleyecek risk etmenlerini saptamak ve işitmesi normal olmayan olguları erken dönemde tanımak amacıyla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İlköğretim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Sınıfa devam eden çocuklara yapılmaktadır.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Tarama programının amacı; okul çağı çocuklarda görülen işitme kaybını erken dönemde saptamak, tanılamak ve rehabilitasyonunu sağlamaktır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Aile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Sağlığı Merkezlerinde görev yapan ebe, hemşire, sağlık memuru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yada 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odyometristler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tarafından, okullarda tarama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odyometri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cihazı  kullanılarak  yapılmaktadır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:\Users\SERAYE~1\AppData\Local\Temp\Rar$DI48.464\20160427_14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109" y="2063434"/>
            <a:ext cx="2734261" cy="34019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4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0040" y="1"/>
            <a:ext cx="3431458" cy="312665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Okullarda Koruyucu Ağız Diş Sağlığı Programı 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ağız diş sağlığ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965" y="1029259"/>
            <a:ext cx="5368608" cy="5565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-24914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5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atay Kaydırma 3"/>
          <p:cNvSpPr/>
          <p:nvPr/>
        </p:nvSpPr>
        <p:spPr>
          <a:xfrm>
            <a:off x="1371600" y="-401783"/>
            <a:ext cx="9074727" cy="743989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/>
            <a:r>
              <a:rPr lang="tr-T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PROGRAM/PROJE </a:t>
            </a:r>
            <a:r>
              <a:rPr lang="tr-TR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</a:t>
            </a:r>
            <a:endParaRPr lang="tr-TR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Ağız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Sağlığı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Koruyucu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Ağız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Sağlığı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maları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Beslenme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Dostu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(Uygulamadan Kaldırıldı)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Beyaz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Bayrak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Projesi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(Uygulamadan Kaldırıldı)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Büyüme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zlenmesi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Karnesi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Çağı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Çocuklarının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ılamaları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Çağı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Çocuklarında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itme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Tarama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Okulda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Sağlığın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Korunması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tirilmesi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Okullarda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Diyabet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Sütü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(Uygulamadan Kaldırıldı) 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Okullarda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iddetin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Önlenmesine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Bağımlılıkla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Mücadele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  <a:endParaRPr lang="tr-TR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13-Sıfır Atık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1413163" y="955964"/>
            <a:ext cx="10654146" cy="5533326"/>
          </a:xfrm>
        </p:spPr>
        <p:txBody>
          <a:bodyPr/>
          <a:lstStyle/>
          <a:p>
            <a:pPr marL="0" indent="0"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tr-TR" sz="2800" dirty="0">
                <a:solidFill>
                  <a:prstClr val="black"/>
                </a:solidFill>
                <a:latin typeface="Calibri"/>
                <a:cs typeface="Arial" charset="0"/>
              </a:rPr>
              <a:t>Okul Sağlığı çalışmaları kapsamında, anasınıfı ve ilkokul </a:t>
            </a:r>
            <a:endParaRPr lang="tr-TR" sz="28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0" indent="0"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800" dirty="0" smtClean="0">
                <a:solidFill>
                  <a:prstClr val="black"/>
                </a:solidFill>
                <a:latin typeface="Calibri"/>
                <a:cs typeface="Arial" charset="0"/>
              </a:rPr>
              <a:t>öğrencilerinin </a:t>
            </a:r>
            <a:r>
              <a:rPr lang="tr-TR" sz="2800" dirty="0">
                <a:solidFill>
                  <a:prstClr val="black"/>
                </a:solidFill>
                <a:latin typeface="Calibri"/>
                <a:cs typeface="Arial" charset="0"/>
              </a:rPr>
              <a:t>ağız ve diş sağlığı muayenelerinin gerçekleştirilmesi için, </a:t>
            </a:r>
            <a:r>
              <a:rPr lang="tr-TR" sz="2800" b="1" dirty="0">
                <a:solidFill>
                  <a:prstClr val="black"/>
                </a:solidFill>
                <a:latin typeface="Calibri"/>
                <a:cs typeface="Arial" charset="0"/>
              </a:rPr>
              <a:t>‘’Koruyucu Ağız Diş Sağlığı Programı’’ </a:t>
            </a:r>
            <a:r>
              <a:rPr lang="tr-TR" sz="2800" dirty="0">
                <a:solidFill>
                  <a:prstClr val="black"/>
                </a:solidFill>
                <a:latin typeface="Calibri"/>
                <a:cs typeface="Arial" charset="0"/>
              </a:rPr>
              <a:t>başlatılmıştır</a:t>
            </a:r>
            <a:r>
              <a:rPr lang="tr-TR" sz="2800" dirty="0" smtClean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  <a:p>
            <a:pPr marL="0" indent="0"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8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0" lvl="0" indent="0"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tr-TR" sz="2800" dirty="0" smtClean="0">
                <a:solidFill>
                  <a:prstClr val="black"/>
                </a:solidFill>
                <a:latin typeface="Calibri"/>
                <a:cs typeface="Arial" charset="0"/>
              </a:rPr>
              <a:t>Öğrenci, öğretmen ve velilere yönelik farkındalık  eğitimlerinin yapılması,</a:t>
            </a:r>
          </a:p>
          <a:p>
            <a:pPr marL="0" lvl="0" indent="0"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540000" lv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tr-TR" sz="28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tr-TR" sz="2800" dirty="0">
                <a:solidFill>
                  <a:prstClr val="black"/>
                </a:solidFill>
                <a:latin typeface="Calibri"/>
                <a:cs typeface="Arial" charset="0"/>
              </a:rPr>
              <a:t>Anasınıfı ve İlkokul öğrencilerine, kademeli olarak  </a:t>
            </a:r>
            <a:r>
              <a:rPr lang="tr-TR" sz="2800" dirty="0" err="1">
                <a:solidFill>
                  <a:prstClr val="black"/>
                </a:solidFill>
                <a:latin typeface="Calibri"/>
                <a:cs typeface="Arial" charset="0"/>
              </a:rPr>
              <a:t>florürlü</a:t>
            </a:r>
            <a:r>
              <a:rPr lang="tr-TR" sz="2800" dirty="0">
                <a:solidFill>
                  <a:prstClr val="black"/>
                </a:solidFill>
                <a:latin typeface="Calibri"/>
                <a:cs typeface="Arial" charset="0"/>
              </a:rPr>
              <a:t>  vernik uygulanması ,</a:t>
            </a:r>
          </a:p>
          <a:p>
            <a:pPr marL="540000" lv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Gölbaşı İlçe Milli Eğitim Müdürlüğü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48695" y="0"/>
            <a:ext cx="2920182" cy="267437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Beyaz Bayrak Projesi</a:t>
            </a:r>
          </a:p>
        </p:txBody>
      </p:sp>
      <p:pic>
        <p:nvPicPr>
          <p:cNvPr id="6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877" y="1960002"/>
            <a:ext cx="6949913" cy="3378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6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15844" y="186811"/>
            <a:ext cx="3185653" cy="295951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Beslenme Dostu Okullar Programı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beslenme dostu okul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315" y="1495843"/>
            <a:ext cx="6420465" cy="5230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56853" y="0"/>
            <a:ext cx="3116824" cy="295951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 Çağı Çocuklarının Aşılamalar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okul aşı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142" y="648930"/>
            <a:ext cx="5449827" cy="5574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8473" y="285136"/>
            <a:ext cx="10723417" cy="6096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tr-TR" sz="3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İlköğretim </a:t>
            </a:r>
            <a:r>
              <a:rPr lang="tr-TR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sınıfta öğrenim gören </a:t>
            </a:r>
            <a:r>
              <a:rPr lang="tr-TR" sz="3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öğrencilere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3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DaBT</a:t>
            </a:r>
            <a:r>
              <a:rPr lang="tr-TR" sz="33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-İP(</a:t>
            </a:r>
            <a:r>
              <a:rPr lang="tr-TR" sz="33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Difteri+Boğmaca+Tetanoz+ÇocukFelci</a:t>
            </a:r>
            <a:r>
              <a:rPr lang="tr-TR" sz="33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33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DörtlüKarma</a:t>
            </a:r>
            <a:r>
              <a:rPr lang="tr-TR" sz="33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300" b="1" dirty="0">
                <a:latin typeface="Calibri" panose="020F0502020204030204" pitchFamily="34" charset="0"/>
                <a:cs typeface="Calibri" panose="020F0502020204030204" pitchFamily="34" charset="0"/>
              </a:rPr>
              <a:t>KKK (</a:t>
            </a:r>
            <a:r>
              <a:rPr lang="tr-TR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Kızamık+Kızamıkçık+Kabakulak</a:t>
            </a:r>
            <a:r>
              <a:rPr lang="tr-TR" sz="3300" b="1" dirty="0">
                <a:latin typeface="Calibri" panose="020F0502020204030204" pitchFamily="34" charset="0"/>
                <a:cs typeface="Calibri" panose="020F0502020204030204" pitchFamily="34" charset="0"/>
              </a:rPr>
              <a:t>) aşıları,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Ortaokullarda 8.Sınıflara </a:t>
            </a:r>
            <a:r>
              <a:rPr lang="tr-TR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öğrenim gören öğrencilere ise </a:t>
            </a:r>
            <a:endParaRPr lang="tr-TR" sz="33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</a:t>
            </a:r>
            <a:r>
              <a:rPr lang="tr-T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Tetanoz+Difteri</a:t>
            </a:r>
            <a:r>
              <a:rPr lang="tr-T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aşısı</a:t>
            </a:r>
            <a:r>
              <a:rPr lang="tr-TR" sz="3300" b="1" dirty="0">
                <a:latin typeface="Calibri" panose="020F0502020204030204" pitchFamily="34" charset="0"/>
                <a:cs typeface="Calibri" panose="020F0502020204030204" pitchFamily="34" charset="0"/>
              </a:rPr>
              <a:t> uygulanmıştır.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88025" y="0"/>
            <a:ext cx="2841522" cy="273336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 Sütü Programı</a:t>
            </a:r>
          </a:p>
        </p:txBody>
      </p:sp>
      <p:pic>
        <p:nvPicPr>
          <p:cNvPr id="6" name="Picture 4" descr="okul sütü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206" y="1717901"/>
            <a:ext cx="5820697" cy="3788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07690" y="0"/>
            <a:ext cx="3156156" cy="31069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Okullarda Diyabet Eğitim Programı</a:t>
            </a:r>
          </a:p>
        </p:txBody>
      </p:sp>
      <p:pic>
        <p:nvPicPr>
          <p:cNvPr id="6" name="Picture 4" descr="okullarda diyabet program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46" y="2121309"/>
            <a:ext cx="5187087" cy="3630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-21576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1514167"/>
            <a:ext cx="10018713" cy="4651106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r-TR" sz="2800" dirty="0">
                <a:latin typeface="Calibri" pitchFamily="34" charset="0"/>
                <a:cs typeface="Calibri" pitchFamily="34" charset="0"/>
              </a:rPr>
              <a:t>Okullarda Diyabet Programı’nın kapsamı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** </a:t>
            </a:r>
            <a:r>
              <a:rPr lang="tr-TR" sz="2800" dirty="0"/>
              <a:t>M</a:t>
            </a:r>
            <a:r>
              <a:rPr lang="tr-TR" sz="2800" dirty="0" smtClean="0"/>
              <a:t>illî </a:t>
            </a:r>
            <a:r>
              <a:rPr lang="tr-TR" sz="2800" dirty="0"/>
              <a:t>E</a:t>
            </a:r>
            <a:r>
              <a:rPr lang="tr-TR" sz="2800" dirty="0" smtClean="0"/>
              <a:t>ğitim </a:t>
            </a:r>
            <a:r>
              <a:rPr lang="tr-TR" sz="2800" dirty="0"/>
              <a:t>B</a:t>
            </a:r>
            <a:r>
              <a:rPr lang="tr-TR" sz="2800" dirty="0" smtClean="0"/>
              <a:t>akanlığı tip 1 diyabetli öğrencilerin okul/kurumlarda bakımı ve desteklenmesi hakkında yönerge ye göre yürütülür.</a:t>
            </a:r>
          </a:p>
          <a:p>
            <a:pPr marL="0" indent="0"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 **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Ü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lke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genelinde resmi ve özel eğitim kurumlarındaki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öğretmenlerin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öğrencilerin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ve velilerinin çocuklarda </a:t>
            </a:r>
            <a:r>
              <a:rPr lang="tr-TR" sz="2800" b="1" dirty="0">
                <a:latin typeface="Calibri" pitchFamily="34" charset="0"/>
                <a:cs typeface="Calibri" pitchFamily="34" charset="0"/>
              </a:rPr>
              <a:t>diyabetin erken tanısı ve diyabetli öğrencilerin okuldaki bakımı konularındaki yeterliliklerini geliştirme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çalışmalarını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içerir.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6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29031" y="0"/>
            <a:ext cx="2959510" cy="29595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 Uygunluk Karnesi</a:t>
            </a:r>
          </a:p>
        </p:txBody>
      </p:sp>
      <p:pic>
        <p:nvPicPr>
          <p:cNvPr id="6" name="Picture 2" descr="fiziksel aktivite uygunluk karnesi sunu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309" y="1641986"/>
            <a:ext cx="6293032" cy="4681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5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6182" y="393290"/>
            <a:ext cx="10626436" cy="653845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tr-TR" dirty="0" smtClean="0"/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tr-TR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3600" dirty="0" smtClean="0">
                <a:latin typeface="Calibri" pitchFamily="34" charset="0"/>
                <a:cs typeface="Calibri" pitchFamily="34" charset="0"/>
              </a:rPr>
              <a:t>T.C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. Sağlık Bakanlığı tarafından oluşturulan Türkiye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Fiziksel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Aktivite Rehberi 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de Dünya Sağlık Örgütü önerileri </a:t>
            </a:r>
            <a:endParaRPr lang="tr-TR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doğrultusunda 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hazırlanmış ve her yaş grubuna yönelik fiziksel aktivite önerilerini içermektedir.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Bakanlığımızca Sağlıklı Beslenme ve Fiziksel Aktivite ile ilgili MEB’e  önerileri sunularak bilim kurulu kararı ile </a:t>
            </a:r>
            <a:r>
              <a:rPr lang="tr-T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3600" b="1" dirty="0">
                <a:latin typeface="Calibri" panose="020F0502020204030204" pitchFamily="34" charset="0"/>
                <a:cs typeface="Calibri" panose="020F0502020204030204" pitchFamily="34" charset="0"/>
              </a:rPr>
              <a:t>Fiziksel Aktivite Uygunluk Karnesi” 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geliştirilmiştir.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 Fiziksel Aktivite Uygunluk Karnesi eğitim ve öğretim yılı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başında(15 Eylül- 15 Ekim) 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sonunda (15 Nisan- 15 Mayıs) olmak 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üzere yılda 2 kez verilecek olup uygulamada mekik,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şınav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, otur-uzan esneklik ölçümü, vücut ağırlığı ve boy uzunluğu ölçümü değerlendirilecektir.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Okula girişleri yapılacaktır.</a:t>
            </a:r>
            <a:endParaRPr lang="tr-T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tr-TR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33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75070"/>
          </a:xfrm>
          <a:prstGeom prst="snip2Diag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tr-TR" b="1" dirty="0">
                <a:ln w="11430"/>
                <a:latin typeface="Calibri"/>
                <a:cs typeface="Arial" charset="0"/>
              </a:rPr>
              <a:t>Programın Tanıtımı ve Kapsamı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5678" y="1045526"/>
            <a:ext cx="4680154" cy="5486399"/>
          </a:xfrm>
          <a:prstGeom prst="snip2Diag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0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Okul Sağlığı çalışmaları 6 başlık altında toplanmıştır: 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0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Sağlık Hizmetleri,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Sağlıklı ve Güvenli Okul Çevresi,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Sağlıklı Beslenme,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Sağlık Eğitimi,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Fiziksel Aktivite,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Aile/Toplum Katılımı</a:t>
            </a:r>
            <a:r>
              <a:rPr lang="tr-TR" sz="2000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</a:p>
          <a:p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331975" y="1150374"/>
            <a:ext cx="5476567" cy="5381551"/>
            <a:chOff x="3098" y="160"/>
            <a:chExt cx="5725" cy="579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" y="198"/>
              <a:ext cx="5715" cy="571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098" y="160"/>
              <a:ext cx="5725" cy="579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2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99537" y="127819"/>
            <a:ext cx="3106992" cy="29005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 Bağımlılıkla Mücadele </a:t>
            </a:r>
          </a:p>
          <a:p>
            <a:pPr algn="ctr"/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 Programı</a:t>
            </a:r>
          </a:p>
          <a:p>
            <a:endParaRPr lang="tr-TR" dirty="0"/>
          </a:p>
        </p:txBody>
      </p:sp>
      <p:pic>
        <p:nvPicPr>
          <p:cNvPr id="5" name="Picture 2" descr="türkiye ba&amp;gbreve;ımlılıkla mücadele e&amp;gbreve;itim program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039" y="1850491"/>
            <a:ext cx="5848916" cy="3655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-8472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6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3164" y="694267"/>
            <a:ext cx="10377054" cy="60801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***Bu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eğitim programı ile sigara, alkol, uyuşturucu madde, </a:t>
            </a:r>
            <a:endParaRPr lang="tr-T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teknoloji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gibi çeşitli bağımlılıklarla ilgili olarak başta çocuklar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gençler olmak üzere toplumun genelinde farkındalığın arttırılması ve bu maddelerin kullanımının bilgi ve bilinçle önüne geçilmesi amaçlanmaktadır.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***Eğitim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programında kullanılan tüm içerikler Yeşilay Bilim Kurulu’nun da içinde bulunduğu profesyonel bir uzman kadrosu tarafından bilimsel temelli yaklaşım ile her yaş seviyesine uygun, bilimsel, kanıta dayalı ve modüler olarak hazırlanmıştır.</a:t>
            </a:r>
          </a:p>
          <a:p>
            <a:pPr algn="just">
              <a:lnSpc>
                <a:spcPct val="150000"/>
              </a:lnSpc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914400"/>
            <a:ext cx="10018713" cy="5820697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TBM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(Türkiye Bağımlılıkla Mücadele  Programı ) öğrencilerin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önleme bağlamındaki temel ihtiyaçları dikkate alınarak  geliştirilmiş olup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’Tütün Bağımlılığı’’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’Alkol Bağımlılığı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’’,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’Madde Bağımlılığı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’’,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’Teknoloji Bağımlılığı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’’ ve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’Sağlıklı Yaşama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’’ olmak üzere 5 alanda,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anaokulu, ilkokul, ortaokul ve lise öğrencileri ile yetişkinler için hazırlanmış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kazanım  temelli toplam 18 modülden oluşmaktadır. 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Okulların Yapacakları Çalışmalar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58983" y="831273"/>
            <a:ext cx="4493342" cy="422563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  <p:pic>
        <p:nvPicPr>
          <p:cNvPr id="6" name="Picture 2" descr="mutlu öğrenci resim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161" y="1445428"/>
            <a:ext cx="5781368" cy="5412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39" y="19988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3139" y="98325"/>
            <a:ext cx="9949885" cy="1897624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P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rogramın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temel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bile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ş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enleri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6 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başlıktan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olu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ş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maktadır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. Her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bir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bile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ş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en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kapsamında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formlar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olu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ş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turulmu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ş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tur.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Formlarda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yer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alan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tüm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maddelerin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okullar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tarafından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mutlaka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yerine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getirilmesi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beklenmektedir</a:t>
            </a:r>
            <a:r>
              <a:rPr 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  <a: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/>
            </a:r>
            <a:br>
              <a:rPr lang="tr-TR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</a:br>
            <a:endParaRPr lang="tr-TR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139" y="2349912"/>
            <a:ext cx="9949885" cy="33724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54942" y="5835974"/>
            <a:ext cx="9800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5275" algn="l"/>
              </a:tabLst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Okul çalı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ş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anlarının sağlığı ile ilgili çalı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ş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malar, “Sağlık Hizmetleri” ve “Sağlık Eğitimi” bile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ş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enleri, psikososyal danı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ş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manlık hizmetleri de “Sağlık Hizmetleri” Bileşen altında değerlendirilecektir.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18005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Programın Koordinasyonu (SB)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27355" y="1986444"/>
            <a:ext cx="10550013" cy="1008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1" algn="just">
              <a:lnSpc>
                <a:spcPct val="120000"/>
              </a:lnSpc>
              <a:buSzPct val="100000"/>
              <a:tabLst>
                <a:tab pos="554038" algn="l"/>
              </a:tabLst>
            </a:pPr>
            <a:r>
              <a:rPr lang="tr-TR" sz="2400" dirty="0" smtClean="0">
                <a:solidFill>
                  <a:schemeClr val="tx1"/>
                </a:solidFill>
                <a:ea typeface="Verdana" pitchFamily="34" charset="0"/>
                <a:cs typeface="Arial" pitchFamily="34" charset="0"/>
              </a:rPr>
              <a:t>*</a:t>
            </a:r>
            <a:r>
              <a:rPr lang="tr-TR" sz="24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İllerde Vali/Vali Yardımcısı başkanlığında, HSM ve İl Millî Eğitim Müdürlüğü’nün katılımı ile İl ‘‘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Okul Sağlığı Kurulları’’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566219" y="943897"/>
            <a:ext cx="5773344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00000"/>
              <a:tabLst>
                <a:tab pos="554038" algn="l"/>
              </a:tabLst>
            </a:pPr>
            <a:r>
              <a:rPr lang="tr-TR" sz="2400" b="1" dirty="0" smtClean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***  </a:t>
            </a:r>
            <a:r>
              <a:rPr lang="tr-TR" sz="2400" b="1" dirty="0" smtClean="0">
                <a:solidFill>
                  <a:prstClr val="black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İl </a:t>
            </a:r>
            <a:r>
              <a:rPr lang="tr-TR" sz="2400" b="1" dirty="0">
                <a:solidFill>
                  <a:prstClr val="black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Hıfzıssıhha Kurulu kararıyla;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238865" y="3202376"/>
            <a:ext cx="10550013" cy="1118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1" algn="just">
              <a:lnSpc>
                <a:spcPct val="120000"/>
              </a:lnSpc>
              <a:buSzPct val="100000"/>
              <a:tabLst>
                <a:tab pos="554038" algn="l"/>
              </a:tabLst>
            </a:pPr>
            <a:r>
              <a:rPr lang="tr-TR" sz="2400" dirty="0" smtClean="0">
                <a:solidFill>
                  <a:schemeClr val="tx1"/>
                </a:solidFill>
                <a:ea typeface="Verdana" pitchFamily="34" charset="0"/>
                <a:cs typeface="Arial" pitchFamily="34" charset="0"/>
              </a:rPr>
              <a:t>*</a:t>
            </a:r>
            <a:r>
              <a:rPr lang="tr-TR" sz="2400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İlçelerde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Kaymakam başkanlığında, </a:t>
            </a:r>
            <a:r>
              <a:rPr lang="tr-TR" sz="2400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İlçe Sağlık Müdürlüğü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ve İlçe Millî Eğitim Müdürlüğü’nün katılımı ile ‘‘</a:t>
            </a:r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İlçe Okul Sağlığı Kurulları’’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oluşturulacaktır. </a:t>
            </a:r>
            <a:endParaRPr lang="tr-TR" sz="2400" b="1" dirty="0">
              <a:solidFill>
                <a:schemeClr val="tx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327355" y="4478593"/>
            <a:ext cx="10550013" cy="1691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lnSpc>
                <a:spcPct val="120000"/>
              </a:lnSpc>
              <a:buSzPct val="100000"/>
              <a:tabLst>
                <a:tab pos="554038" algn="l"/>
              </a:tabLst>
            </a:pPr>
            <a:r>
              <a:rPr lang="tr-TR" sz="2400" b="1" dirty="0">
                <a:solidFill>
                  <a:schemeClr val="tx1"/>
                </a:solidFill>
                <a:ea typeface="Verdana" pitchFamily="34" charset="0"/>
                <a:cs typeface="Arial" pitchFamily="34" charset="0"/>
              </a:rPr>
              <a:t>*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Gerekli </a:t>
            </a:r>
            <a:r>
              <a:rPr lang="tr-TR" sz="2400" dirty="0">
                <a:solidFill>
                  <a:schemeClr val="tx1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görüldüğü hallerde diğer ilgili İl/İlçe kurum temsilcilerinin  (Gençlik ve Spor Müdürlüğü,  Tarım Gıda ve Hayvancılık Müdürlüğü,   Emniyet Müdürlüğü,   Jandarma Komutanlığı,  Yerel Yönetimler,   Üniversiteler gibi)   </a:t>
            </a:r>
            <a:r>
              <a:rPr lang="tr-TR" sz="2400" dirty="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rPr>
              <a:t>katılımı sağlanabilir.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-6834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9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68844"/>
            <a:ext cx="12192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Programın Koordinasyonu (SB)</a:t>
            </a:r>
          </a:p>
        </p:txBody>
      </p:sp>
      <p:sp>
        <p:nvSpPr>
          <p:cNvPr id="6" name="Oval 5"/>
          <p:cNvSpPr/>
          <p:nvPr/>
        </p:nvSpPr>
        <p:spPr>
          <a:xfrm>
            <a:off x="637309" y="832148"/>
            <a:ext cx="9985562" cy="2021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Okulda </a:t>
            </a:r>
            <a:r>
              <a:rPr lang="tr-TR" sz="2400" b="1" dirty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Sağlığın Korunması ve Geliştirilmesi </a:t>
            </a:r>
            <a:r>
              <a:rPr lang="tr-T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Programı</a:t>
            </a:r>
          </a:p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İllerde Vali / Vali 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Yardımcısı</a:t>
            </a:r>
            <a:r>
              <a:rPr lang="tr-TR" sz="24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ilçelerde </a:t>
            </a:r>
            <a:r>
              <a:rPr lang="tr-TR" sz="24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Kaymakam başkanlığında yürütülecektir.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61651" y="2854036"/>
            <a:ext cx="3421625" cy="40039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Sağlık </a:t>
            </a: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Bakanlığı </a:t>
            </a:r>
            <a:r>
              <a:rPr lang="tr-T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adına</a:t>
            </a:r>
          </a:p>
          <a:p>
            <a:pPr algn="ctr"/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*</a:t>
            </a:r>
            <a:r>
              <a:rPr lang="tr-T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Halk </a:t>
            </a: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Sağlığı Müdürlükleri (HSM) 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ve</a:t>
            </a:r>
          </a:p>
          <a:p>
            <a:pPr algn="ctr"/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*</a:t>
            </a:r>
            <a:r>
              <a:rPr lang="tr-T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İlçe Sağlık Müdürlüğü 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59962" y="2657944"/>
            <a:ext cx="3076380" cy="42000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554038" algn="l"/>
              </a:tabLst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Millî Eğitim Bakanlığı adına </a:t>
            </a:r>
            <a:r>
              <a:rPr lang="tr-T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       </a:t>
            </a:r>
          </a:p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554038" algn="l"/>
              </a:tabLst>
            </a:pP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*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İl/İlçe </a:t>
            </a:r>
            <a:r>
              <a:rPr lang="tr-TR" sz="2800" b="1" dirty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Millî Eğitim 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Müdürlükleri</a:t>
            </a:r>
            <a:endParaRPr lang="tr-TR" sz="2800" dirty="0">
              <a:solidFill>
                <a:prstClr val="black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083277" y="4149213"/>
            <a:ext cx="252689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554038" algn="l"/>
              </a:tabLst>
            </a:pPr>
            <a:r>
              <a:rPr lang="tr-TR" sz="2800" b="1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SORUMLUDUR.</a:t>
            </a:r>
            <a:r>
              <a:rPr lang="tr-TR" sz="2800" dirty="0" smtClean="0">
                <a:solidFill>
                  <a:prstClr val="black"/>
                </a:solidFill>
                <a:latin typeface="Calibri"/>
                <a:ea typeface="Verdana" pitchFamily="34" charset="0"/>
                <a:cs typeface="Arial" pitchFamily="34" charset="0"/>
              </a:rPr>
              <a:t> </a:t>
            </a:r>
            <a:endParaRPr lang="tr-TR" sz="2800" dirty="0">
              <a:solidFill>
                <a:prstClr val="black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70" y="0"/>
            <a:ext cx="15843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9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1154</TotalTime>
  <Words>2741</Words>
  <Application>Microsoft Office PowerPoint</Application>
  <PresentationFormat>Geniş ekran</PresentationFormat>
  <Paragraphs>420</Paragraphs>
  <Slides>63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70" baseType="lpstr">
      <vt:lpstr>Arial</vt:lpstr>
      <vt:lpstr>Calibri</vt:lpstr>
      <vt:lpstr>Corbel</vt:lpstr>
      <vt:lpstr>Times New Roman</vt:lpstr>
      <vt:lpstr>Verdana</vt:lpstr>
      <vt:lpstr>Wingdings</vt:lpstr>
      <vt:lpstr>Paralaks</vt:lpstr>
      <vt:lpstr>PowerPoint Sunusu</vt:lpstr>
      <vt:lpstr>PowerPoint Sunusu</vt:lpstr>
      <vt:lpstr>Sunum İçeriği</vt:lpstr>
      <vt:lpstr>PowerPoint Sunusu</vt:lpstr>
      <vt:lpstr>PowerPoint Sunusu</vt:lpstr>
      <vt:lpstr>Programın Tanıtımı ve Kapsamı </vt:lpstr>
      <vt:lpstr> Programın temel bileşenleri 6 başlıktan oluşmaktadır. Her bir bileşen kapsamında formlar oluşturulmuştur. Formlarda yer alan tüm maddelerin okullar tarafından mutlaka yerine getirilmesi beklenmektedir. </vt:lpstr>
      <vt:lpstr>PowerPoint Sunusu</vt:lpstr>
      <vt:lpstr>PowerPoint Sunusu</vt:lpstr>
      <vt:lpstr>PowerPoint Sunusu</vt:lpstr>
      <vt:lpstr>PowerPoint Sunusu</vt:lpstr>
      <vt:lpstr>il Milli Eğitim Müdürlüğü Tarafından Yapılan  Çalışmalar </vt:lpstr>
      <vt:lpstr>Okul Sağlığı Hizmetleri  İşbirliği Protokolü  Uygulama Kılavuzu doğrultusunda  *İlçe Okul Sağlığı Kurulu oluşturulmuş ve çalışmalarına başlamıştır.     </vt:lpstr>
      <vt:lpstr>PowerPoint Sunusu</vt:lpstr>
      <vt:lpstr>PowerPoint Sunusu</vt:lpstr>
      <vt:lpstr>PowerPoint Sunusu</vt:lpstr>
      <vt:lpstr>PowerPoint Sunusu</vt:lpstr>
      <vt:lpstr>     *İlçe  Millî  Eğitim  Müdürlüğü   bölgesinde   bulunan  okullarda oluşturulan okul sağlığı yönetim ekiplerine  « Okulda Sağlığın Korunması ve Geliştirilmesi Programını» tanıtmak amacı ile toplantılar planlayacaktır. ** Yapılacak tanıtımda,  -Programın amaç, hedef ve beklentileri açıklanacak  ve okulların yapması gereken hazırlıklar hakkında bilgi verilecektir.          </vt:lpstr>
      <vt:lpstr>PowerPoint Sunusu</vt:lpstr>
      <vt:lpstr>PowerPoint Sunusu</vt:lpstr>
      <vt:lpstr>PowerPoint Sunusu</vt:lpstr>
      <vt:lpstr>PowerPoint Sunusu</vt:lpstr>
      <vt:lpstr> ÖNEMLİ</vt:lpstr>
      <vt:lpstr>EK – 2a: OKUL SAĞLIĞI YÖNETİM EKİBİ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FORM-3: PROGRAM BİLEŞENLERİ DEĞERLENDİRME FORMU </vt:lpstr>
      <vt:lpstr>3a. Sağlık Hizmetleri</vt:lpstr>
      <vt:lpstr> </vt:lpstr>
      <vt:lpstr>3c. Sağlıklı Beslenme</vt:lpstr>
      <vt:lpstr>PowerPoint Sunusu</vt:lpstr>
      <vt:lpstr>PowerPoint Sunusu</vt:lpstr>
      <vt:lpstr>PowerPoint Sunusu</vt:lpstr>
      <vt:lpstr>EK - 1: ÇOCUK VE ERGEN İZLEMLERİ ÖZET TABLO</vt:lpstr>
      <vt:lpstr>FORM-1: ÖĞRENCİ MUAYENE/İZLEM BİLDİRİM FORMU (EK-3)</vt:lpstr>
      <vt:lpstr>ÇOCUK VE ERGEN İZLEM ZAMANLARI VE ARALIKLARI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Uzun</dc:creator>
  <cp:lastModifiedBy>Okul</cp:lastModifiedBy>
  <cp:revision>334</cp:revision>
  <dcterms:created xsi:type="dcterms:W3CDTF">2018-12-14T11:34:09Z</dcterms:created>
  <dcterms:modified xsi:type="dcterms:W3CDTF">2022-10-26T11:54:08Z</dcterms:modified>
</cp:coreProperties>
</file>